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1" r:id="rId3"/>
    <p:sldId id="272" r:id="rId4"/>
    <p:sldId id="273" r:id="rId5"/>
    <p:sldId id="275" r:id="rId6"/>
    <p:sldId id="276" r:id="rId7"/>
    <p:sldId id="277" r:id="rId8"/>
    <p:sldId id="278" r:id="rId9"/>
    <p:sldId id="279" r:id="rId10"/>
    <p:sldId id="280" r:id="rId11"/>
    <p:sldId id="281" r:id="rId12"/>
    <p:sldId id="282" r:id="rId13"/>
    <p:sldId id="284" r:id="rId14"/>
    <p:sldId id="285" r:id="rId15"/>
    <p:sldId id="288" r:id="rId16"/>
    <p:sldId id="289" r:id="rId17"/>
    <p:sldId id="286" r:id="rId18"/>
    <p:sldId id="287" r:id="rId19"/>
    <p:sldId id="290" r:id="rId20"/>
    <p:sldId id="274" r:id="rId21"/>
    <p:sldId id="294" r:id="rId22"/>
    <p:sldId id="291" r:id="rId23"/>
    <p:sldId id="270"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Poppins Bold" panose="00000800000000000000" pitchFamily="2"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algn="ctr">
                <a:lnSpc>
                  <a:spcPts val="3080"/>
                </a:lnSpc>
              </a:pPr>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7" name="Group 7"/>
          <p:cNvGrpSpPr/>
          <p:nvPr/>
        </p:nvGrpSpPr>
        <p:grpSpPr>
          <a:xfrm>
            <a:off x="7792668" y="7547691"/>
            <a:ext cx="6913932" cy="1451329"/>
            <a:chOff x="0" y="0"/>
            <a:chExt cx="711813" cy="157336"/>
          </a:xfrm>
        </p:grpSpPr>
        <p:sp>
          <p:nvSpPr>
            <p:cNvPr id="8" name="Freeform 8"/>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endParaRPr lang="en-IN" dirty="0"/>
            </a:p>
          </p:txBody>
        </p:sp>
        <p:sp>
          <p:nvSpPr>
            <p:cNvPr id="9" name="TextBox 9"/>
            <p:cNvSpPr txBox="1"/>
            <p:nvPr/>
          </p:nvSpPr>
          <p:spPr>
            <a:xfrm>
              <a:off x="0" y="-57150"/>
              <a:ext cx="711813" cy="214486"/>
            </a:xfrm>
            <a:prstGeom prst="rect">
              <a:avLst/>
            </a:prstGeom>
          </p:spPr>
          <p:txBody>
            <a:bodyPr lIns="50800" tIns="50800" rIns="50800" bIns="50800" rtlCol="0" anchor="ctr"/>
            <a:lstStyle/>
            <a:p>
              <a:pPr algn="ctr">
                <a:lnSpc>
                  <a:spcPts val="3068"/>
                </a:lnSpc>
              </a:pPr>
              <a:endParaRPr/>
            </a:p>
          </p:txBody>
        </p:sp>
      </p:gr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3047999" y="3774753"/>
            <a:ext cx="11885116" cy="2708434"/>
          </a:xfrm>
          <a:prstGeom prst="rect">
            <a:avLst/>
          </a:prstGeom>
        </p:spPr>
        <p:txBody>
          <a:bodyPr wrap="square" lIns="0" tIns="0" rIns="0" bIns="0" rtlCol="0" anchor="t">
            <a:spAutoFit/>
          </a:bodyPr>
          <a:lstStyle/>
          <a:p>
            <a:pPr algn="ctr"/>
            <a:r>
              <a:rPr lang="en-US" sz="8800" b="1" dirty="0">
                <a:solidFill>
                  <a:srgbClr val="FFFFFF"/>
                </a:solidFill>
                <a:latin typeface="Poppins Bold"/>
                <a:ea typeface="Poppins Bold"/>
                <a:cs typeface="Poppins Bold"/>
                <a:sym typeface="Poppins Bold"/>
              </a:rPr>
              <a:t>Data Analysis Using Power BI Summary</a:t>
            </a:r>
          </a:p>
        </p:txBody>
      </p:sp>
      <p:sp>
        <p:nvSpPr>
          <p:cNvPr id="13" name="TextBox 13"/>
          <p:cNvSpPr txBox="1"/>
          <p:nvPr/>
        </p:nvSpPr>
        <p:spPr>
          <a:xfrm>
            <a:off x="8052089" y="7628812"/>
            <a:ext cx="6503139" cy="1231106"/>
          </a:xfrm>
          <a:prstGeom prst="rect">
            <a:avLst/>
          </a:prstGeom>
        </p:spPr>
        <p:txBody>
          <a:bodyPr wrap="square" lIns="0" tIns="0" rIns="0" bIns="0" rtlCol="0" anchor="t">
            <a:spAutoFit/>
          </a:bodyPr>
          <a:lstStyle/>
          <a:p>
            <a:pPr marL="0" lvl="0" indent="0" algn="l">
              <a:spcBef>
                <a:spcPct val="0"/>
              </a:spcBef>
            </a:pPr>
            <a:r>
              <a:rPr lang="en-US" sz="4000" b="1" dirty="0">
                <a:latin typeface="Calibri" panose="020F0502020204030204" pitchFamily="34" charset="0"/>
                <a:cs typeface="Calibri" panose="020F0502020204030204" pitchFamily="34" charset="0"/>
                <a:sym typeface="Quattrocento"/>
              </a:rPr>
              <a:t>Presentation by:</a:t>
            </a:r>
          </a:p>
          <a:p>
            <a:pPr marL="0" lvl="0" indent="0" algn="l">
              <a:spcBef>
                <a:spcPct val="0"/>
              </a:spcBef>
            </a:pPr>
            <a:r>
              <a:rPr lang="en-US" sz="4000" b="1" dirty="0">
                <a:latin typeface="Calibri" panose="020F0502020204030204" pitchFamily="34" charset="0"/>
                <a:cs typeface="Calibri" panose="020F0502020204030204" pitchFamily="34" charset="0"/>
                <a:sym typeface="Quattrocento"/>
              </a:rPr>
              <a:t>Thambidurai Sundaramoorthy</a:t>
            </a:r>
          </a:p>
        </p:txBody>
      </p:sp>
      <p:pic>
        <p:nvPicPr>
          <p:cNvPr id="18" name="Picture 17">
            <a:extLst>
              <a:ext uri="{FF2B5EF4-FFF2-40B4-BE49-F238E27FC236}">
                <a16:creationId xmlns:a16="http://schemas.microsoft.com/office/drawing/2014/main" id="{3092D0A3-8B75-712D-9EE2-F8C17179C4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6953" y="1385291"/>
            <a:ext cx="3507209" cy="13497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Descriptive &amp; Comparative Analysis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6744843"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6347035"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Customer Ratings Distribution</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13" name="Picture 12">
            <a:extLst>
              <a:ext uri="{FF2B5EF4-FFF2-40B4-BE49-F238E27FC236}">
                <a16:creationId xmlns:a16="http://schemas.microsoft.com/office/drawing/2014/main" id="{F167B926-25AE-84F6-D09D-D77FA246F890}"/>
              </a:ext>
            </a:extLst>
          </p:cNvPr>
          <p:cNvPicPr>
            <a:picLocks noChangeAspect="1"/>
          </p:cNvPicPr>
          <p:nvPr/>
        </p:nvPicPr>
        <p:blipFill>
          <a:blip r:embed="rId6"/>
          <a:stretch>
            <a:fillRect/>
          </a:stretch>
        </p:blipFill>
        <p:spPr>
          <a:xfrm>
            <a:off x="7855698" y="2993617"/>
            <a:ext cx="9594102" cy="5970567"/>
          </a:xfrm>
          <a:prstGeom prst="rect">
            <a:avLst/>
          </a:prstGeom>
        </p:spPr>
      </p:pic>
      <p:sp>
        <p:nvSpPr>
          <p:cNvPr id="21" name="Google Shape;164;p20">
            <a:extLst>
              <a:ext uri="{FF2B5EF4-FFF2-40B4-BE49-F238E27FC236}">
                <a16:creationId xmlns:a16="http://schemas.microsoft.com/office/drawing/2014/main" id="{484BD24F-D848-F2CC-5B42-A815E4B4F20E}"/>
              </a:ext>
            </a:extLst>
          </p:cNvPr>
          <p:cNvSpPr txBox="1"/>
          <p:nvPr/>
        </p:nvSpPr>
        <p:spPr>
          <a:xfrm>
            <a:off x="649527" y="2931480"/>
            <a:ext cx="7043954" cy="6555600"/>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The maximum number of users (4.11K) has provided 5 rating the most where as the least number of users (3.94K) have provided ratings 3 and 4 each respectively.</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Australia has the highest average rating of 3.06 where as UK has the least average rating of 2.96.</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Action genre received the highest average rating of 3.06 where as Documentary genre received the least average rating of 2.95.</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751449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Descriptive &amp; Comparative Analysis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57779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55779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Trending Content Analysis</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8" name="Picture 7">
            <a:extLst>
              <a:ext uri="{FF2B5EF4-FFF2-40B4-BE49-F238E27FC236}">
                <a16:creationId xmlns:a16="http://schemas.microsoft.com/office/drawing/2014/main" id="{8DAA4589-0378-1B60-52F8-FB16E3664232}"/>
              </a:ext>
            </a:extLst>
          </p:cNvPr>
          <p:cNvPicPr>
            <a:picLocks noChangeAspect="1"/>
          </p:cNvPicPr>
          <p:nvPr/>
        </p:nvPicPr>
        <p:blipFill>
          <a:blip r:embed="rId6"/>
          <a:stretch>
            <a:fillRect/>
          </a:stretch>
        </p:blipFill>
        <p:spPr>
          <a:xfrm>
            <a:off x="7792668" y="3029651"/>
            <a:ext cx="9657133" cy="5934533"/>
          </a:xfrm>
          <a:prstGeom prst="rect">
            <a:avLst/>
          </a:prstGeom>
        </p:spPr>
      </p:pic>
      <p:sp>
        <p:nvSpPr>
          <p:cNvPr id="21" name="Google Shape;164;p20">
            <a:extLst>
              <a:ext uri="{FF2B5EF4-FFF2-40B4-BE49-F238E27FC236}">
                <a16:creationId xmlns:a16="http://schemas.microsoft.com/office/drawing/2014/main" id="{13E3905E-E2EB-9F5C-7B2F-87346096112A}"/>
              </a:ext>
            </a:extLst>
          </p:cNvPr>
          <p:cNvSpPr txBox="1"/>
          <p:nvPr/>
        </p:nvSpPr>
        <p:spPr>
          <a:xfrm>
            <a:off x="563418" y="2701500"/>
            <a:ext cx="7043954" cy="7201931"/>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TV shows/Movie counts are less during the last 2 years (2024 &amp; 2025) compared to the previous years (2020-2023).</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An overall TV shows/Movies released in the platform during (2024 &amp; 2025) is 4.80K where as for the year between (2020-2023) is 15.19K.</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The average user rating for the year (2024 &amp; 2025) is 3.03 each which is better than the previous years. The newly added content holds the good average user rating.</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4752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5400" b="1" dirty="0">
                <a:solidFill>
                  <a:srgbClr val="FFFFFF"/>
                </a:solidFill>
                <a:latin typeface="Poppins Bold"/>
                <a:cs typeface="Poppins Bold"/>
              </a:rPr>
              <a:t>Market Insights &amp; Revenue Analysis</a:t>
            </a:r>
            <a:endParaRPr lang="en-US" sz="5400" b="1" dirty="0">
              <a:solidFill>
                <a:srgbClr val="FFFFFF"/>
              </a:solidFill>
              <a:latin typeface="Poppins Bold"/>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78353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76353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Subscription Market Share Analysis</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8" name="Picture 7">
            <a:extLst>
              <a:ext uri="{FF2B5EF4-FFF2-40B4-BE49-F238E27FC236}">
                <a16:creationId xmlns:a16="http://schemas.microsoft.com/office/drawing/2014/main" id="{F4840E6B-2B3D-16F4-3F6A-45E8F4F56241}"/>
              </a:ext>
            </a:extLst>
          </p:cNvPr>
          <p:cNvPicPr>
            <a:picLocks noChangeAspect="1"/>
          </p:cNvPicPr>
          <p:nvPr/>
        </p:nvPicPr>
        <p:blipFill>
          <a:blip r:embed="rId6"/>
          <a:stretch>
            <a:fillRect/>
          </a:stretch>
        </p:blipFill>
        <p:spPr>
          <a:xfrm>
            <a:off x="7792668" y="2993616"/>
            <a:ext cx="9674081" cy="5970567"/>
          </a:xfrm>
          <a:prstGeom prst="rect">
            <a:avLst/>
          </a:prstGeom>
        </p:spPr>
      </p:pic>
      <p:sp>
        <p:nvSpPr>
          <p:cNvPr id="21" name="Google Shape;164;p20">
            <a:extLst>
              <a:ext uri="{FF2B5EF4-FFF2-40B4-BE49-F238E27FC236}">
                <a16:creationId xmlns:a16="http://schemas.microsoft.com/office/drawing/2014/main" id="{BAFA1ABB-9D83-1EC9-4E0D-DB9B2D4BBDF1}"/>
              </a:ext>
            </a:extLst>
          </p:cNvPr>
          <p:cNvSpPr txBox="1"/>
          <p:nvPr/>
        </p:nvSpPr>
        <p:spPr>
          <a:xfrm>
            <a:off x="599144" y="2930445"/>
            <a:ext cx="7043954" cy="6555600"/>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8 out of 10 countries have the Standar</a:t>
            </a:r>
            <a:r>
              <a:rPr lang="en-US" sz="2800" b="1" dirty="0">
                <a:solidFill>
                  <a:prstClr val="white"/>
                </a:solidFill>
                <a:latin typeface="Calibri" panose="020F0502020204030204" pitchFamily="34" charset="0"/>
                <a:cs typeface="Calibri" panose="020F0502020204030204" pitchFamily="34" charset="0"/>
                <a:sym typeface="Poppins"/>
              </a:rPr>
              <a:t>d plan subscription with most number of users compared to other subscriptions. </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Remaining 2 countries Canada has the most number of users in Basic subscription where as Brazil has the most number of users in Premium plan.</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France being on top with most number of users in all the 3 subscription compared to other countries.</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786863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Market Insights &amp; Revenue Analysis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63113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61113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Customer Retention Insights</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13" name="Picture 12">
            <a:extLst>
              <a:ext uri="{FF2B5EF4-FFF2-40B4-BE49-F238E27FC236}">
                <a16:creationId xmlns:a16="http://schemas.microsoft.com/office/drawing/2014/main" id="{A8C137C7-8E03-9CE5-14AF-5D007C24EDBA}"/>
              </a:ext>
            </a:extLst>
          </p:cNvPr>
          <p:cNvPicPr>
            <a:picLocks noChangeAspect="1"/>
          </p:cNvPicPr>
          <p:nvPr/>
        </p:nvPicPr>
        <p:blipFill>
          <a:blip r:embed="rId6"/>
          <a:stretch>
            <a:fillRect/>
          </a:stretch>
        </p:blipFill>
        <p:spPr>
          <a:xfrm>
            <a:off x="7792668" y="3025223"/>
            <a:ext cx="9674081" cy="5938960"/>
          </a:xfrm>
          <a:prstGeom prst="rect">
            <a:avLst/>
          </a:prstGeom>
        </p:spPr>
      </p:pic>
      <p:sp>
        <p:nvSpPr>
          <p:cNvPr id="21" name="Google Shape;164;p20">
            <a:extLst>
              <a:ext uri="{FF2B5EF4-FFF2-40B4-BE49-F238E27FC236}">
                <a16:creationId xmlns:a16="http://schemas.microsoft.com/office/drawing/2014/main" id="{23AF0D3A-ED2B-F0C0-44BA-4DBA74E2B01B}"/>
              </a:ext>
            </a:extLst>
          </p:cNvPr>
          <p:cNvSpPr txBox="1"/>
          <p:nvPr/>
        </p:nvSpPr>
        <p:spPr>
          <a:xfrm>
            <a:off x="596828" y="2876093"/>
            <a:ext cx="7043954" cy="6555600"/>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All the customers have watched only one shows where as no customers watched multiple shows.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The users with maximum watch time of above 10M have rated 2 and 5 ratings for the TV Shows/Movies.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It concludes that high time watchers doesn’t give </a:t>
            </a:r>
            <a:r>
              <a:rPr lang="en-US" sz="2800" b="1" dirty="0">
                <a:solidFill>
                  <a:prstClr val="white"/>
                </a:solidFill>
                <a:latin typeface="Calibri" panose="020F0502020204030204" pitchFamily="34" charset="0"/>
                <a:cs typeface="Calibri" panose="020F0502020204030204" pitchFamily="34" charset="0"/>
                <a:sym typeface="Poppins"/>
              </a:rPr>
              <a:t>only </a:t>
            </a: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high ratings.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All the users provides ratings based on the content  engagement. </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998216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Market Insights &amp; Revenue Analysis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75305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73305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High-Rated vs. Low-Rated Content</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13" name="Picture 12">
            <a:extLst>
              <a:ext uri="{FF2B5EF4-FFF2-40B4-BE49-F238E27FC236}">
                <a16:creationId xmlns:a16="http://schemas.microsoft.com/office/drawing/2014/main" id="{8F4869FC-E870-6D3D-339E-5D2CB7ADC2BE}"/>
              </a:ext>
            </a:extLst>
          </p:cNvPr>
          <p:cNvPicPr>
            <a:picLocks noChangeAspect="1"/>
          </p:cNvPicPr>
          <p:nvPr/>
        </p:nvPicPr>
        <p:blipFill>
          <a:blip r:embed="rId6"/>
          <a:stretch>
            <a:fillRect/>
          </a:stretch>
        </p:blipFill>
        <p:spPr>
          <a:xfrm>
            <a:off x="7792668" y="2993616"/>
            <a:ext cx="9674081" cy="5970567"/>
          </a:xfrm>
          <a:prstGeom prst="rect">
            <a:avLst/>
          </a:prstGeom>
        </p:spPr>
      </p:pic>
      <p:sp>
        <p:nvSpPr>
          <p:cNvPr id="21" name="Google Shape;164;p20">
            <a:extLst>
              <a:ext uri="{FF2B5EF4-FFF2-40B4-BE49-F238E27FC236}">
                <a16:creationId xmlns:a16="http://schemas.microsoft.com/office/drawing/2014/main" id="{3BCDD5BC-9419-4473-9E6E-D823B9F4EBE7}"/>
              </a:ext>
            </a:extLst>
          </p:cNvPr>
          <p:cNvSpPr txBox="1"/>
          <p:nvPr/>
        </p:nvSpPr>
        <p:spPr>
          <a:xfrm>
            <a:off x="534727" y="2659102"/>
            <a:ext cx="7043954" cy="7201931"/>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Romance genre received the highest number of rating from the users of 2.1K where as Animation genre received the lowest number of rating from the users of 1.8K.</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The maximum number of users (468) provided 5 rating for the Action genre where as 427 users provided 1 rating for Documentary genre which is the highest.</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TV show holds the highest average rating of 3.01 where as movies holds 3.00.</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96704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2783158" y="713079"/>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Business Decision-Making Scenarios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79877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76353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Director &amp; Cast Influence on Ratings</a:t>
            </a:r>
            <a:endParaRPr kumimoji="0" lang="en-US"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sym typeface="Quattrocento"/>
            </a:endParaRPr>
          </a:p>
        </p:txBody>
      </p:sp>
      <p:pic>
        <p:nvPicPr>
          <p:cNvPr id="13" name="Picture 12">
            <a:extLst>
              <a:ext uri="{FF2B5EF4-FFF2-40B4-BE49-F238E27FC236}">
                <a16:creationId xmlns:a16="http://schemas.microsoft.com/office/drawing/2014/main" id="{928B1E93-6E76-73EA-43B7-F93F369B555F}"/>
              </a:ext>
            </a:extLst>
          </p:cNvPr>
          <p:cNvPicPr>
            <a:picLocks noChangeAspect="1"/>
          </p:cNvPicPr>
          <p:nvPr/>
        </p:nvPicPr>
        <p:blipFill>
          <a:blip r:embed="rId6"/>
          <a:stretch>
            <a:fillRect/>
          </a:stretch>
        </p:blipFill>
        <p:spPr>
          <a:xfrm>
            <a:off x="8229093" y="3035179"/>
            <a:ext cx="9237656" cy="5929003"/>
          </a:xfrm>
          <a:prstGeom prst="rect">
            <a:avLst/>
          </a:prstGeom>
        </p:spPr>
      </p:pic>
      <p:sp>
        <p:nvSpPr>
          <p:cNvPr id="21" name="Google Shape;164;p20">
            <a:extLst>
              <a:ext uri="{FF2B5EF4-FFF2-40B4-BE49-F238E27FC236}">
                <a16:creationId xmlns:a16="http://schemas.microsoft.com/office/drawing/2014/main" id="{09F4F8BF-AB51-A1F5-D699-63F958851EFE}"/>
              </a:ext>
            </a:extLst>
          </p:cNvPr>
          <p:cNvSpPr txBox="1"/>
          <p:nvPr/>
        </p:nvSpPr>
        <p:spPr>
          <a:xfrm>
            <a:off x="485576" y="2659102"/>
            <a:ext cx="7743517" cy="7201931"/>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Movies directed by well-known or frequently featured directors have higher average user ratings.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Titles featuring popular or frequently cast actors also shown a tendency toward higher user engagement and ratings.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There are more than 5 directors with the average user rating of 5 which the total movies &amp; user rating count of 1 each.</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Christopher Smith holds the best average user rating of 4.25 with 7 shows and 8 user ratings.</a:t>
            </a:r>
          </a:p>
        </p:txBody>
      </p:sp>
    </p:spTree>
    <p:extLst>
      <p:ext uri="{BB962C8B-B14F-4D97-AF65-F5344CB8AC3E}">
        <p14:creationId xmlns:p14="http://schemas.microsoft.com/office/powerpoint/2010/main" val="1258004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2783158" y="713079"/>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Business Decision-Making Scenarios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6484003"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6284005"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Content Localization Strategy</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13" name="Picture 12">
            <a:extLst>
              <a:ext uri="{FF2B5EF4-FFF2-40B4-BE49-F238E27FC236}">
                <a16:creationId xmlns:a16="http://schemas.microsoft.com/office/drawing/2014/main" id="{138331E9-6CF3-C46F-DC4E-742FD2F31073}"/>
              </a:ext>
            </a:extLst>
          </p:cNvPr>
          <p:cNvPicPr>
            <a:picLocks noChangeAspect="1"/>
          </p:cNvPicPr>
          <p:nvPr/>
        </p:nvPicPr>
        <p:blipFill>
          <a:blip r:embed="rId6"/>
          <a:stretch>
            <a:fillRect/>
          </a:stretch>
        </p:blipFill>
        <p:spPr>
          <a:xfrm>
            <a:off x="7792668" y="3023591"/>
            <a:ext cx="9660227" cy="5940592"/>
          </a:xfrm>
          <a:prstGeom prst="rect">
            <a:avLst/>
          </a:prstGeom>
        </p:spPr>
      </p:pic>
      <p:sp>
        <p:nvSpPr>
          <p:cNvPr id="21" name="Google Shape;164;p20">
            <a:extLst>
              <a:ext uri="{FF2B5EF4-FFF2-40B4-BE49-F238E27FC236}">
                <a16:creationId xmlns:a16="http://schemas.microsoft.com/office/drawing/2014/main" id="{76891C92-5F91-C257-4BDF-046770BC39B1}"/>
              </a:ext>
            </a:extLst>
          </p:cNvPr>
          <p:cNvSpPr txBox="1"/>
          <p:nvPr/>
        </p:nvSpPr>
        <p:spPr>
          <a:xfrm>
            <a:off x="633780" y="3303750"/>
            <a:ext cx="7043954" cy="5262939"/>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Sout</a:t>
            </a:r>
            <a:r>
              <a:rPr lang="en-US" sz="2800" b="1" dirty="0">
                <a:solidFill>
                  <a:prstClr val="white"/>
                </a:solidFill>
                <a:latin typeface="Calibri" panose="020F0502020204030204" pitchFamily="34" charset="0"/>
                <a:cs typeface="Calibri" panose="020F0502020204030204" pitchFamily="34" charset="0"/>
                <a:sym typeface="Poppins"/>
              </a:rPr>
              <a:t>h Korea is underperforming in terms of engagement with 1.92K viewers being the lowest where as USA holds the tag underperforming in terms of average user rating of 2.98 being the lowest.</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Expand series in genres like Sci-Fi, Horror, and Romance show higher watch times and engagement.</a:t>
            </a:r>
            <a:endParaRPr lang="en-US" sz="2800" b="1" dirty="0">
              <a:solidFill>
                <a:prstClr val="white"/>
              </a:solidFill>
              <a:latin typeface="Calibri" panose="020F0502020204030204" pitchFamily="34" charset="0"/>
              <a:cs typeface="Calibri" panose="020F0502020204030204" pitchFamily="34" charset="0"/>
              <a:sym typeface="Poppins"/>
            </a:endParaRPr>
          </a:p>
        </p:txBody>
      </p:sp>
    </p:spTree>
    <p:extLst>
      <p:ext uri="{BB962C8B-B14F-4D97-AF65-F5344CB8AC3E}">
        <p14:creationId xmlns:p14="http://schemas.microsoft.com/office/powerpoint/2010/main" val="2025995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2783158" y="713079"/>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5400" b="1" dirty="0">
                <a:solidFill>
                  <a:srgbClr val="FFFFFF"/>
                </a:solidFill>
                <a:latin typeface="Poppins Bold"/>
                <a:cs typeface="Poppins Bold"/>
              </a:rPr>
              <a:t>Business Decision-Making Scenarios</a:t>
            </a:r>
            <a:endParaRPr lang="en-US" sz="5400" b="1" dirty="0">
              <a:solidFill>
                <a:srgbClr val="FFFFFF"/>
              </a:solidFill>
              <a:latin typeface="Poppins Bold"/>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76067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74067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000" b="1" dirty="0">
                <a:solidFill>
                  <a:prstClr val="black"/>
                </a:solidFill>
                <a:latin typeface="Calibri" panose="020F0502020204030204" pitchFamily="34" charset="0"/>
                <a:cs typeface="Calibri" panose="020F0502020204030204" pitchFamily="34" charset="0"/>
              </a:rPr>
              <a:t>Best Time to Release New Content</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15" name="Picture 14">
            <a:extLst>
              <a:ext uri="{FF2B5EF4-FFF2-40B4-BE49-F238E27FC236}">
                <a16:creationId xmlns:a16="http://schemas.microsoft.com/office/drawing/2014/main" id="{6FCEA13F-68C6-8AC0-51AB-C272AFFA911D}"/>
              </a:ext>
            </a:extLst>
          </p:cNvPr>
          <p:cNvPicPr>
            <a:picLocks noChangeAspect="1"/>
          </p:cNvPicPr>
          <p:nvPr/>
        </p:nvPicPr>
        <p:blipFill>
          <a:blip r:embed="rId6"/>
          <a:stretch>
            <a:fillRect/>
          </a:stretch>
        </p:blipFill>
        <p:spPr>
          <a:xfrm>
            <a:off x="7792668" y="3022191"/>
            <a:ext cx="9674081" cy="5941991"/>
          </a:xfrm>
          <a:prstGeom prst="rect">
            <a:avLst/>
          </a:prstGeom>
        </p:spPr>
      </p:pic>
      <p:sp>
        <p:nvSpPr>
          <p:cNvPr id="21" name="Google Shape;164;p20">
            <a:extLst>
              <a:ext uri="{FF2B5EF4-FFF2-40B4-BE49-F238E27FC236}">
                <a16:creationId xmlns:a16="http://schemas.microsoft.com/office/drawing/2014/main" id="{26C477B9-4D18-50F5-F457-BB5F56DA5577}"/>
              </a:ext>
            </a:extLst>
          </p:cNvPr>
          <p:cNvSpPr txBox="1"/>
          <p:nvPr/>
        </p:nvSpPr>
        <p:spPr>
          <a:xfrm>
            <a:off x="612998" y="2930445"/>
            <a:ext cx="7043954" cy="6555600"/>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The maximum number of contents were added during the months October and December which consist of 1.75K each.</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The best average user rating of 3.08 was received for the month of July for which 1.67K contents have been added.</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The October month is considered as the best release period in terms of most added contents and good average user rating (3.03).</a:t>
            </a:r>
          </a:p>
        </p:txBody>
      </p:sp>
    </p:spTree>
    <p:extLst>
      <p:ext uri="{BB962C8B-B14F-4D97-AF65-F5344CB8AC3E}">
        <p14:creationId xmlns:p14="http://schemas.microsoft.com/office/powerpoint/2010/main" val="4106505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2783158" y="713079"/>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Business Decision-Making Scenarios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75305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73305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Customer Engagement Dashboard</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sp>
        <p:nvSpPr>
          <p:cNvPr id="21" name="Google Shape;164;p20">
            <a:extLst>
              <a:ext uri="{FF2B5EF4-FFF2-40B4-BE49-F238E27FC236}">
                <a16:creationId xmlns:a16="http://schemas.microsoft.com/office/drawing/2014/main" id="{CB0DBBEF-D572-1EDE-C545-4595F5566934}"/>
              </a:ext>
            </a:extLst>
          </p:cNvPr>
          <p:cNvSpPr txBox="1"/>
          <p:nvPr/>
        </p:nvSpPr>
        <p:spPr>
          <a:xfrm>
            <a:off x="516774" y="2706625"/>
            <a:ext cx="7117779" cy="7201931"/>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The customer engagement dashboard has been created with multiple chart visualizations and slicers to filter.</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Engagement over time has been shown to find the total watch time in each year where as Popular genres has been shown to find the total watch time of each genres.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Subscription market share has been shown to find the number of users using each subscriptions where as Avg. rating for each subscription has been shown.</a:t>
            </a:r>
          </a:p>
        </p:txBody>
      </p:sp>
      <p:pic>
        <p:nvPicPr>
          <p:cNvPr id="22" name="Picture 21">
            <a:extLst>
              <a:ext uri="{FF2B5EF4-FFF2-40B4-BE49-F238E27FC236}">
                <a16:creationId xmlns:a16="http://schemas.microsoft.com/office/drawing/2014/main" id="{76C1E407-3CAE-B94D-3015-6933A3248744}"/>
              </a:ext>
            </a:extLst>
          </p:cNvPr>
          <p:cNvPicPr>
            <a:picLocks noChangeAspect="1"/>
          </p:cNvPicPr>
          <p:nvPr/>
        </p:nvPicPr>
        <p:blipFill>
          <a:blip r:embed="rId6"/>
          <a:stretch>
            <a:fillRect/>
          </a:stretch>
        </p:blipFill>
        <p:spPr>
          <a:xfrm>
            <a:off x="7792668" y="3048216"/>
            <a:ext cx="9708717" cy="5950804"/>
          </a:xfrm>
          <a:prstGeom prst="rect">
            <a:avLst/>
          </a:prstGeom>
        </p:spPr>
      </p:pic>
    </p:spTree>
    <p:extLst>
      <p:ext uri="{BB962C8B-B14F-4D97-AF65-F5344CB8AC3E}">
        <p14:creationId xmlns:p14="http://schemas.microsoft.com/office/powerpoint/2010/main" val="829744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2783158" y="713079"/>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Business Decision-Making Scenarios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82925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7940139"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Competitor Benchmarking Simulation</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graphicFrame>
        <p:nvGraphicFramePr>
          <p:cNvPr id="16" name="Table 2">
            <a:extLst>
              <a:ext uri="{FF2B5EF4-FFF2-40B4-BE49-F238E27FC236}">
                <a16:creationId xmlns:a16="http://schemas.microsoft.com/office/drawing/2014/main" id="{38A35C3A-68DE-2769-1DD7-720EE1DADD54}"/>
              </a:ext>
            </a:extLst>
          </p:cNvPr>
          <p:cNvGraphicFramePr>
            <a:graphicFrameLocks noGrp="1"/>
          </p:cNvGraphicFramePr>
          <p:nvPr>
            <p:extLst>
              <p:ext uri="{D42A27DB-BD31-4B8C-83A1-F6EECF244321}">
                <p14:modId xmlns:p14="http://schemas.microsoft.com/office/powerpoint/2010/main" val="1273945749"/>
              </p:ext>
            </p:extLst>
          </p:nvPr>
        </p:nvGraphicFramePr>
        <p:xfrm>
          <a:off x="990600" y="3074455"/>
          <a:ext cx="15683935" cy="6344158"/>
        </p:xfrm>
        <a:graphic>
          <a:graphicData uri="http://schemas.openxmlformats.org/drawingml/2006/table">
            <a:tbl>
              <a:tblPr firstRow="1" bandRow="1">
                <a:tableStyleId>{2D5ABB26-0587-4C30-8999-92F81FD0307C}</a:tableStyleId>
              </a:tblPr>
              <a:tblGrid>
                <a:gridCol w="8888713">
                  <a:extLst>
                    <a:ext uri="{9D8B030D-6E8A-4147-A177-3AD203B41FA5}">
                      <a16:colId xmlns:a16="http://schemas.microsoft.com/office/drawing/2014/main" val="940005671"/>
                    </a:ext>
                  </a:extLst>
                </a:gridCol>
                <a:gridCol w="6795222">
                  <a:extLst>
                    <a:ext uri="{9D8B030D-6E8A-4147-A177-3AD203B41FA5}">
                      <a16:colId xmlns:a16="http://schemas.microsoft.com/office/drawing/2014/main" val="3662941021"/>
                    </a:ext>
                  </a:extLst>
                </a:gridCol>
              </a:tblGrid>
              <a:tr h="4334706">
                <a:tc>
                  <a:txBody>
                    <a:bodyPr/>
                    <a:lstStyle/>
                    <a:p>
                      <a:pPr marL="0" algn="l" defTabSz="609630" rtl="0" eaLnBrk="1" latinLnBrk="0" hangingPunct="1">
                        <a:lnSpc>
                          <a:spcPct val="107000"/>
                        </a:lnSpc>
                        <a:spcAft>
                          <a:spcPts val="800"/>
                        </a:spcAft>
                      </a:pPr>
                      <a:r>
                        <a:rPr lang="en-US" sz="2800" b="1" kern="1200" dirty="0">
                          <a:solidFill>
                            <a:srgbClr val="FFFF00"/>
                          </a:solidFill>
                          <a:effectLst/>
                          <a:latin typeface="+mn-lt"/>
                          <a:ea typeface="+mn-ea"/>
                          <a:cs typeface="Times New Roman" panose="02020603050405020304" pitchFamily="18" charset="0"/>
                        </a:rPr>
                        <a:t>Comparison of content availability by country:</a:t>
                      </a:r>
                    </a:p>
                    <a:p>
                      <a:pPr marL="285750" indent="-285750">
                        <a:lnSpc>
                          <a:spcPct val="150000"/>
                        </a:lnSpc>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South Korea generally has the most diverse content availability, particularly in genres like Action and Sci-Fi.</a:t>
                      </a:r>
                    </a:p>
                    <a:p>
                      <a:pPr marL="285750" indent="-285750">
                        <a:lnSpc>
                          <a:spcPct val="150000"/>
                        </a:lnSpc>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Germany offers high availability in Documentary, Fantasy, and Horror.</a:t>
                      </a:r>
                    </a:p>
                    <a:p>
                      <a:pPr marL="285750" indent="-285750">
                        <a:lnSpc>
                          <a:spcPct val="150000"/>
                        </a:lnSpc>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Canada has a strong presence in Fantasy and Sci-Fi.</a:t>
                      </a:r>
                    </a:p>
                    <a:p>
                      <a:pPr marL="285750" indent="-285750">
                        <a:lnSpc>
                          <a:spcPct val="150000"/>
                        </a:lnSpc>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Brazil and France excel in different genres, particularly with Action, Documentary, and Romance.</a:t>
                      </a:r>
                    </a:p>
                    <a:p>
                      <a:pPr marL="285750" indent="-285750">
                        <a:lnSpc>
                          <a:spcPct val="150000"/>
                        </a:lnSpc>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Australia and USA have a good variety but slightly lower numbers compared to other countries.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marL="0" marR="0" lvl="0" indent="0" algn="l" defTabSz="609630" rtl="0" eaLnBrk="1" fontAlgn="auto" latinLnBrk="0" hangingPunct="1">
                        <a:lnSpc>
                          <a:spcPct val="107000"/>
                        </a:lnSpc>
                        <a:spcBef>
                          <a:spcPts val="0"/>
                        </a:spcBef>
                        <a:spcAft>
                          <a:spcPts val="800"/>
                        </a:spcAft>
                        <a:buClrTx/>
                        <a:buSzTx/>
                        <a:buFontTx/>
                        <a:buNone/>
                        <a:tabLst/>
                        <a:defRPr/>
                      </a:pPr>
                      <a:r>
                        <a:rPr lang="en-US" sz="2800" b="1" kern="1200" dirty="0">
                          <a:solidFill>
                            <a:srgbClr val="FFFF00"/>
                          </a:solidFill>
                          <a:effectLst/>
                          <a:latin typeface="+mn-lt"/>
                          <a:ea typeface="+mn-ea"/>
                          <a:cs typeface="Times New Roman" panose="02020603050405020304" pitchFamily="18" charset="0"/>
                        </a:rPr>
                        <a:t>Comparison of ratings by country:</a:t>
                      </a:r>
                    </a:p>
                    <a:p>
                      <a:pPr marL="285750" indent="-285750" algn="l" defTabSz="609630" rtl="0" eaLnBrk="1" latinLnBrk="0" hangingPunct="1">
                        <a:lnSpc>
                          <a:spcPct val="150000"/>
                        </a:lnSpc>
                        <a:spcAft>
                          <a:spcPts val="800"/>
                        </a:spcAft>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Australia has the highest rating at 3.06.</a:t>
                      </a:r>
                    </a:p>
                    <a:p>
                      <a:pPr marL="285750" indent="-285750" algn="l" defTabSz="609630" rtl="0" eaLnBrk="1" latinLnBrk="0" hangingPunct="1">
                        <a:lnSpc>
                          <a:spcPct val="150000"/>
                        </a:lnSpc>
                        <a:spcAft>
                          <a:spcPts val="800"/>
                        </a:spcAft>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Brazil, France, and Japan follow closely with ratings above 3.00.</a:t>
                      </a:r>
                    </a:p>
                    <a:p>
                      <a:pPr marL="285750" indent="-285750" algn="l" defTabSz="609630" rtl="0" eaLnBrk="1" latinLnBrk="0" hangingPunct="1">
                        <a:lnSpc>
                          <a:spcPct val="150000"/>
                        </a:lnSpc>
                        <a:spcAft>
                          <a:spcPts val="800"/>
                        </a:spcAft>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Germany, India, and USA have ratings just below 3.00.</a:t>
                      </a:r>
                    </a:p>
                    <a:p>
                      <a:pPr marL="285750" indent="-285750" algn="l" defTabSz="609630" rtl="0" eaLnBrk="1" latinLnBrk="0" hangingPunct="1">
                        <a:lnSpc>
                          <a:spcPct val="150000"/>
                        </a:lnSpc>
                        <a:spcAft>
                          <a:spcPts val="800"/>
                        </a:spcAft>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UK has the lowest rating at 2.96.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4117151971"/>
                  </a:ext>
                </a:extLst>
              </a:tr>
            </a:tbl>
          </a:graphicData>
        </a:graphic>
      </p:graphicFrame>
    </p:spTree>
    <p:extLst>
      <p:ext uri="{BB962C8B-B14F-4D97-AF65-F5344CB8AC3E}">
        <p14:creationId xmlns:p14="http://schemas.microsoft.com/office/powerpoint/2010/main" val="1097494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1">
            <a:extLst>
              <a:ext uri="{FF2B5EF4-FFF2-40B4-BE49-F238E27FC236}">
                <a16:creationId xmlns:a16="http://schemas.microsoft.com/office/drawing/2014/main" id="{87E0D060-F400-173C-CEC5-D4EECC563CFC}"/>
              </a:ext>
            </a:extLst>
          </p:cNvPr>
          <p:cNvSpPr txBox="1"/>
          <p:nvPr/>
        </p:nvSpPr>
        <p:spPr>
          <a:xfrm>
            <a:off x="5159858" y="635164"/>
            <a:ext cx="7088451" cy="1231106"/>
          </a:xfrm>
          <a:prstGeom prst="rect">
            <a:avLst/>
          </a:prstGeom>
        </p:spPr>
        <p:txBody>
          <a:bodyPr wrap="square" lIns="0" tIns="0" rIns="0" bIns="0" rtlCol="0" anchor="t">
            <a:spAutoFit/>
          </a:bodyPr>
          <a:lstStyle/>
          <a:p>
            <a:pPr algn="ctr"/>
            <a:r>
              <a:rPr lang="en-US" sz="8000" b="1" dirty="0">
                <a:solidFill>
                  <a:srgbClr val="FFFFFF"/>
                </a:solidFill>
                <a:latin typeface="Poppins Bold"/>
                <a:ea typeface="Poppins Bold"/>
                <a:cs typeface="Poppins Bold"/>
                <a:sym typeface="Poppins Bold"/>
              </a:rPr>
              <a:t>Introduction</a:t>
            </a:r>
          </a:p>
        </p:txBody>
      </p:sp>
      <p:grpSp>
        <p:nvGrpSpPr>
          <p:cNvPr id="17" name="Group 7">
            <a:extLst>
              <a:ext uri="{FF2B5EF4-FFF2-40B4-BE49-F238E27FC236}">
                <a16:creationId xmlns:a16="http://schemas.microsoft.com/office/drawing/2014/main" id="{BB40CE4D-B398-D8B0-748C-CBFA93AE8743}"/>
              </a:ext>
            </a:extLst>
          </p:cNvPr>
          <p:cNvGrpSpPr/>
          <p:nvPr/>
        </p:nvGrpSpPr>
        <p:grpSpPr>
          <a:xfrm>
            <a:off x="1711822" y="1840731"/>
            <a:ext cx="1866323" cy="747214"/>
            <a:chOff x="0" y="0"/>
            <a:chExt cx="711813" cy="157336"/>
          </a:xfrm>
        </p:grpSpPr>
        <p:sp>
          <p:nvSpPr>
            <p:cNvPr id="19" name="Freeform 8">
              <a:extLst>
                <a:ext uri="{FF2B5EF4-FFF2-40B4-BE49-F238E27FC236}">
                  <a16:creationId xmlns:a16="http://schemas.microsoft.com/office/drawing/2014/main" id="{39395F4E-7E30-271D-8D64-18C563B08BCC}"/>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endParaRPr lang="en-IN" dirty="0"/>
            </a:p>
          </p:txBody>
        </p:sp>
        <p:sp>
          <p:nvSpPr>
            <p:cNvPr id="20" name="TextBox 9">
              <a:extLst>
                <a:ext uri="{FF2B5EF4-FFF2-40B4-BE49-F238E27FC236}">
                  <a16:creationId xmlns:a16="http://schemas.microsoft.com/office/drawing/2014/main" id="{19120CCC-2CB8-E262-87F6-F3093FBC78FD}"/>
                </a:ext>
              </a:extLst>
            </p:cNvPr>
            <p:cNvSpPr txBox="1"/>
            <p:nvPr/>
          </p:nvSpPr>
          <p:spPr>
            <a:xfrm>
              <a:off x="0" y="-57150"/>
              <a:ext cx="711813" cy="214486"/>
            </a:xfrm>
            <a:prstGeom prst="rect">
              <a:avLst/>
            </a:prstGeom>
          </p:spPr>
          <p:txBody>
            <a:bodyPr lIns="50800" tIns="50800" rIns="50800" bIns="50800" rtlCol="0" anchor="ctr"/>
            <a:lstStyle/>
            <a:p>
              <a:pPr algn="ctr">
                <a:lnSpc>
                  <a:spcPts val="3068"/>
                </a:lnSpc>
              </a:pPr>
              <a:endParaRPr/>
            </a:p>
          </p:txBody>
        </p:sp>
      </p:grpSp>
      <p:sp>
        <p:nvSpPr>
          <p:cNvPr id="21" name="TextBox 13">
            <a:extLst>
              <a:ext uri="{FF2B5EF4-FFF2-40B4-BE49-F238E27FC236}">
                <a16:creationId xmlns:a16="http://schemas.microsoft.com/office/drawing/2014/main" id="{48AFFBCE-A133-5BE6-97C7-6ACC95C086E1}"/>
              </a:ext>
            </a:extLst>
          </p:cNvPr>
          <p:cNvSpPr txBox="1"/>
          <p:nvPr/>
        </p:nvSpPr>
        <p:spPr>
          <a:xfrm>
            <a:off x="1841533" y="1875395"/>
            <a:ext cx="1736612" cy="615553"/>
          </a:xfrm>
          <a:prstGeom prst="rect">
            <a:avLst/>
          </a:prstGeom>
        </p:spPr>
        <p:txBody>
          <a:bodyPr wrap="square" lIns="0" tIns="0" rIns="0" bIns="0" rtlCol="0" anchor="t">
            <a:spAutoFit/>
          </a:bodyPr>
          <a:lstStyle/>
          <a:p>
            <a:pPr marL="0" lvl="0" indent="0" algn="l">
              <a:spcBef>
                <a:spcPct val="0"/>
              </a:spcBef>
            </a:pPr>
            <a:r>
              <a:rPr lang="en-US" sz="4000" b="1" dirty="0">
                <a:latin typeface="Calibri" panose="020F0502020204030204" pitchFamily="34" charset="0"/>
                <a:cs typeface="Calibri" panose="020F0502020204030204" pitchFamily="34" charset="0"/>
                <a:sym typeface="Quattrocento"/>
              </a:rPr>
              <a:t>Domain</a:t>
            </a:r>
          </a:p>
        </p:txBody>
      </p:sp>
      <p:grpSp>
        <p:nvGrpSpPr>
          <p:cNvPr id="22" name="Group 7">
            <a:extLst>
              <a:ext uri="{FF2B5EF4-FFF2-40B4-BE49-F238E27FC236}">
                <a16:creationId xmlns:a16="http://schemas.microsoft.com/office/drawing/2014/main" id="{4D702012-4223-A7D1-3176-C4ED36DF5DB8}"/>
              </a:ext>
            </a:extLst>
          </p:cNvPr>
          <p:cNvGrpSpPr/>
          <p:nvPr/>
        </p:nvGrpSpPr>
        <p:grpSpPr>
          <a:xfrm>
            <a:off x="1711822" y="5656179"/>
            <a:ext cx="1736613" cy="747214"/>
            <a:chOff x="0" y="0"/>
            <a:chExt cx="711813" cy="157336"/>
          </a:xfrm>
        </p:grpSpPr>
        <p:sp>
          <p:nvSpPr>
            <p:cNvPr id="23" name="Freeform 8">
              <a:extLst>
                <a:ext uri="{FF2B5EF4-FFF2-40B4-BE49-F238E27FC236}">
                  <a16:creationId xmlns:a16="http://schemas.microsoft.com/office/drawing/2014/main" id="{369F093C-2518-7931-F512-FC968F1F4C52}"/>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endParaRPr lang="en-IN" dirty="0"/>
            </a:p>
          </p:txBody>
        </p:sp>
        <p:sp>
          <p:nvSpPr>
            <p:cNvPr id="24" name="TextBox 9">
              <a:extLst>
                <a:ext uri="{FF2B5EF4-FFF2-40B4-BE49-F238E27FC236}">
                  <a16:creationId xmlns:a16="http://schemas.microsoft.com/office/drawing/2014/main" id="{6DE09369-2DEF-E4BE-F6E4-F42BC6581AA8}"/>
                </a:ext>
              </a:extLst>
            </p:cNvPr>
            <p:cNvSpPr txBox="1"/>
            <p:nvPr/>
          </p:nvSpPr>
          <p:spPr>
            <a:xfrm>
              <a:off x="0" y="-57150"/>
              <a:ext cx="711813" cy="214486"/>
            </a:xfrm>
            <a:prstGeom prst="rect">
              <a:avLst/>
            </a:prstGeom>
          </p:spPr>
          <p:txBody>
            <a:bodyPr lIns="50800" tIns="50800" rIns="50800" bIns="50800" rtlCol="0" anchor="ctr"/>
            <a:lstStyle/>
            <a:p>
              <a:pPr algn="ctr">
                <a:lnSpc>
                  <a:spcPts val="3068"/>
                </a:lnSpc>
              </a:pPr>
              <a:endParaRPr/>
            </a:p>
          </p:txBody>
        </p:sp>
      </p:grpSp>
      <p:sp>
        <p:nvSpPr>
          <p:cNvPr id="25" name="TextBox 13">
            <a:extLst>
              <a:ext uri="{FF2B5EF4-FFF2-40B4-BE49-F238E27FC236}">
                <a16:creationId xmlns:a16="http://schemas.microsoft.com/office/drawing/2014/main" id="{30219CE4-EE75-9B47-0F86-B8A5458FBDD9}"/>
              </a:ext>
            </a:extLst>
          </p:cNvPr>
          <p:cNvSpPr txBox="1"/>
          <p:nvPr/>
        </p:nvSpPr>
        <p:spPr>
          <a:xfrm>
            <a:off x="1841533" y="5690843"/>
            <a:ext cx="1736612" cy="615553"/>
          </a:xfrm>
          <a:prstGeom prst="rect">
            <a:avLst/>
          </a:prstGeom>
        </p:spPr>
        <p:txBody>
          <a:bodyPr wrap="square" lIns="0" tIns="0" rIns="0" bIns="0" rtlCol="0" anchor="t">
            <a:spAutoFit/>
          </a:bodyPr>
          <a:lstStyle/>
          <a:p>
            <a:pPr marL="0" lvl="0" indent="0" algn="l">
              <a:spcBef>
                <a:spcPct val="0"/>
              </a:spcBef>
            </a:pPr>
            <a:r>
              <a:rPr lang="en-US" sz="4000" b="1" dirty="0">
                <a:latin typeface="Calibri" panose="020F0502020204030204" pitchFamily="34" charset="0"/>
                <a:cs typeface="Calibri" panose="020F0502020204030204" pitchFamily="34" charset="0"/>
                <a:sym typeface="Quattrocento"/>
              </a:rPr>
              <a:t>Project</a:t>
            </a:r>
          </a:p>
        </p:txBody>
      </p:sp>
      <p:sp>
        <p:nvSpPr>
          <p:cNvPr id="26" name="Google Shape;164;p20">
            <a:extLst>
              <a:ext uri="{FF2B5EF4-FFF2-40B4-BE49-F238E27FC236}">
                <a16:creationId xmlns:a16="http://schemas.microsoft.com/office/drawing/2014/main" id="{F911AF17-9606-9A1E-65CC-1D673554D174}"/>
              </a:ext>
            </a:extLst>
          </p:cNvPr>
          <p:cNvSpPr txBox="1"/>
          <p:nvPr/>
        </p:nvSpPr>
        <p:spPr>
          <a:xfrm>
            <a:off x="1706300" y="2778303"/>
            <a:ext cx="15273675" cy="230828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3200" b="1" dirty="0">
                <a:solidFill>
                  <a:schemeClr val="bg1"/>
                </a:solidFill>
                <a:latin typeface="Calibri" panose="020F0502020204030204" pitchFamily="34" charset="0"/>
                <a:cs typeface="Calibri" panose="020F0502020204030204" pitchFamily="34" charset="0"/>
              </a:rPr>
              <a:t>Netflix is a global leader in streaming entertainment, offering a vast library of movies, TV shows, and original content. With a presence in over 190 countries, it has transformed the way audiences access and enjoy digital content anytime, anywhere.</a:t>
            </a:r>
            <a:endParaRPr sz="3200" b="1" dirty="0">
              <a:solidFill>
                <a:schemeClr val="bg1"/>
              </a:solidFill>
              <a:latin typeface="Calibri" panose="020F0502020204030204" pitchFamily="34" charset="0"/>
              <a:cs typeface="Calibri" panose="020F0502020204030204" pitchFamily="34" charset="0"/>
              <a:sym typeface="Calibri"/>
            </a:endParaRPr>
          </a:p>
        </p:txBody>
      </p:sp>
      <p:sp>
        <p:nvSpPr>
          <p:cNvPr id="30" name="Google Shape;164;p20">
            <a:extLst>
              <a:ext uri="{FF2B5EF4-FFF2-40B4-BE49-F238E27FC236}">
                <a16:creationId xmlns:a16="http://schemas.microsoft.com/office/drawing/2014/main" id="{928A56E5-BD41-964C-3AD9-C2FD8738B1DC}"/>
              </a:ext>
            </a:extLst>
          </p:cNvPr>
          <p:cNvSpPr txBox="1"/>
          <p:nvPr/>
        </p:nvSpPr>
        <p:spPr>
          <a:xfrm>
            <a:off x="1706299" y="6593751"/>
            <a:ext cx="15273675" cy="230828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3200" b="1" dirty="0">
                <a:solidFill>
                  <a:schemeClr val="bg1"/>
                </a:solidFill>
                <a:latin typeface="Calibri" panose="020F0502020204030204" pitchFamily="34" charset="0"/>
                <a:cs typeface="Calibri" panose="020F0502020204030204" pitchFamily="34" charset="0"/>
              </a:rPr>
              <a:t>Analyze Netflix's content and customer viewing behavior to derive meaningful business insights. The goal is to clean and visualize the data to understand customer engagement, content popularity, and subscription trends.</a:t>
            </a:r>
            <a:endParaRPr sz="3200" b="1" dirty="0">
              <a:solidFill>
                <a:schemeClr val="bg1"/>
              </a:solidFill>
              <a:latin typeface="Calibri" panose="020F0502020204030204" pitchFamily="34" charset="0"/>
              <a:cs typeface="Calibri" panose="020F0502020204030204" pitchFamily="34" charset="0"/>
              <a:sym typeface="Calibri"/>
            </a:endParaRPr>
          </a:p>
        </p:txBody>
      </p:sp>
      <p:pic>
        <p:nvPicPr>
          <p:cNvPr id="31" name="Picture 30">
            <a:extLst>
              <a:ext uri="{FF2B5EF4-FFF2-40B4-BE49-F238E27FC236}">
                <a16:creationId xmlns:a16="http://schemas.microsoft.com/office/drawing/2014/main" id="{65AFE084-C4ED-7D06-EC6D-75EA8F2D0D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Tree>
    <p:extLst>
      <p:ext uri="{BB962C8B-B14F-4D97-AF65-F5344CB8AC3E}">
        <p14:creationId xmlns:p14="http://schemas.microsoft.com/office/powerpoint/2010/main" val="2530683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0478EFA5-FBC4-BDB8-7C58-BDB1527276AA}"/>
              </a:ext>
            </a:extLst>
          </p:cNvPr>
          <p:cNvSpPr txBox="1"/>
          <p:nvPr/>
        </p:nvSpPr>
        <p:spPr>
          <a:xfrm>
            <a:off x="2574579" y="713672"/>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Business Decision-Making Scenarios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3" name="Group 7">
            <a:extLst>
              <a:ext uri="{FF2B5EF4-FFF2-40B4-BE49-F238E27FC236}">
                <a16:creationId xmlns:a16="http://schemas.microsoft.com/office/drawing/2014/main" id="{9115336F-C1D6-A42B-F8F0-8A07590FF9B8}"/>
              </a:ext>
            </a:extLst>
          </p:cNvPr>
          <p:cNvGrpSpPr/>
          <p:nvPr/>
        </p:nvGrpSpPr>
        <p:grpSpPr>
          <a:xfrm>
            <a:off x="2366060" y="1563769"/>
            <a:ext cx="13560962" cy="747214"/>
            <a:chOff x="0" y="0"/>
            <a:chExt cx="711813" cy="157336"/>
          </a:xfrm>
        </p:grpSpPr>
        <p:sp>
          <p:nvSpPr>
            <p:cNvPr id="14" name="Freeform 8">
              <a:extLst>
                <a:ext uri="{FF2B5EF4-FFF2-40B4-BE49-F238E27FC236}">
                  <a16:creationId xmlns:a16="http://schemas.microsoft.com/office/drawing/2014/main" id="{0920A000-C84C-7C86-D2DD-C8548F6E5EE2}"/>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TextBox 9">
              <a:extLst>
                <a:ext uri="{FF2B5EF4-FFF2-40B4-BE49-F238E27FC236}">
                  <a16:creationId xmlns:a16="http://schemas.microsoft.com/office/drawing/2014/main" id="{0BFDE50B-9E1F-9528-1C0C-5B86013E8CA7}"/>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TextBox 13">
            <a:extLst>
              <a:ext uri="{FF2B5EF4-FFF2-40B4-BE49-F238E27FC236}">
                <a16:creationId xmlns:a16="http://schemas.microsoft.com/office/drawing/2014/main" id="{324E148E-5E67-615E-B36A-ED73CC94C664}"/>
              </a:ext>
            </a:extLst>
          </p:cNvPr>
          <p:cNvSpPr txBox="1"/>
          <p:nvPr/>
        </p:nvSpPr>
        <p:spPr>
          <a:xfrm>
            <a:off x="2480799" y="1601968"/>
            <a:ext cx="15046423" cy="553998"/>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3600" b="1" dirty="0">
                <a:solidFill>
                  <a:prstClr val="black"/>
                </a:solidFill>
                <a:latin typeface="Calibri" panose="020F0502020204030204" pitchFamily="34" charset="0"/>
                <a:cs typeface="Calibri" panose="020F0502020204030204" pitchFamily="34" charset="0"/>
              </a:rPr>
              <a:t>Content Availability by Movie and TV Show Categories for each Genre</a:t>
            </a:r>
            <a:endParaRPr lang="en-US" sz="3600" b="1" dirty="0">
              <a:solidFill>
                <a:prstClr val="black"/>
              </a:solidFill>
              <a:latin typeface="Calibri" panose="020F0502020204030204" pitchFamily="34" charset="0"/>
              <a:cs typeface="Calibri" panose="020F0502020204030204" pitchFamily="34" charset="0"/>
              <a:sym typeface="Quattrocento"/>
            </a:endParaRPr>
          </a:p>
        </p:txBody>
      </p:sp>
      <p:graphicFrame>
        <p:nvGraphicFramePr>
          <p:cNvPr id="18" name="Table 15">
            <a:extLst>
              <a:ext uri="{FF2B5EF4-FFF2-40B4-BE49-F238E27FC236}">
                <a16:creationId xmlns:a16="http://schemas.microsoft.com/office/drawing/2014/main" id="{165287E6-F2BD-ABFA-F4F1-00047CE9D664}"/>
              </a:ext>
            </a:extLst>
          </p:cNvPr>
          <p:cNvGraphicFramePr>
            <a:graphicFrameLocks noGrp="1"/>
          </p:cNvGraphicFramePr>
          <p:nvPr>
            <p:extLst>
              <p:ext uri="{D42A27DB-BD31-4B8C-83A1-F6EECF244321}">
                <p14:modId xmlns:p14="http://schemas.microsoft.com/office/powerpoint/2010/main" val="1629471064"/>
              </p:ext>
            </p:extLst>
          </p:nvPr>
        </p:nvGraphicFramePr>
        <p:xfrm>
          <a:off x="990601" y="2550850"/>
          <a:ext cx="16306799" cy="7136714"/>
        </p:xfrm>
        <a:graphic>
          <a:graphicData uri="http://schemas.openxmlformats.org/drawingml/2006/table">
            <a:tbl>
              <a:tblPr firstRow="1" bandRow="1">
                <a:tableStyleId>{37CE84F3-28C3-443E-9E96-99CF82512B78}</a:tableStyleId>
              </a:tblPr>
              <a:tblGrid>
                <a:gridCol w="2233623">
                  <a:extLst>
                    <a:ext uri="{9D8B030D-6E8A-4147-A177-3AD203B41FA5}">
                      <a16:colId xmlns:a16="http://schemas.microsoft.com/office/drawing/2014/main" val="793074582"/>
                    </a:ext>
                  </a:extLst>
                </a:gridCol>
                <a:gridCol w="7824776">
                  <a:extLst>
                    <a:ext uri="{9D8B030D-6E8A-4147-A177-3AD203B41FA5}">
                      <a16:colId xmlns:a16="http://schemas.microsoft.com/office/drawing/2014/main" val="4209751471"/>
                    </a:ext>
                  </a:extLst>
                </a:gridCol>
                <a:gridCol w="6248400">
                  <a:extLst>
                    <a:ext uri="{9D8B030D-6E8A-4147-A177-3AD203B41FA5}">
                      <a16:colId xmlns:a16="http://schemas.microsoft.com/office/drawing/2014/main" val="3134141338"/>
                    </a:ext>
                  </a:extLst>
                </a:gridCol>
              </a:tblGrid>
              <a:tr h="415264">
                <a:tc>
                  <a:txBody>
                    <a:bodyPr/>
                    <a:lstStyle/>
                    <a:p>
                      <a:pPr algn="ctr"/>
                      <a:r>
                        <a:rPr lang="en-US" sz="2400" b="1" dirty="0">
                          <a:latin typeface="+mn-lt"/>
                        </a:rPr>
                        <a:t>Genre</a:t>
                      </a:r>
                      <a:endParaRPr lang="en-IN" sz="24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atin typeface="+mn-lt"/>
                          <a:cs typeface="Calibri" panose="020F0502020204030204" pitchFamily="34" charset="0"/>
                        </a:rPr>
                        <a:t>Movies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atin typeface="+mn-lt"/>
                          <a:cs typeface="Calibri" panose="020F0502020204030204" pitchFamily="34" charset="0"/>
                        </a:rPr>
                        <a:t>TV Shows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4825706"/>
                  </a:ext>
                </a:extLst>
              </a:tr>
              <a:tr h="1220986">
                <a:tc>
                  <a:txBody>
                    <a:bodyPr/>
                    <a:lstStyle/>
                    <a:p>
                      <a:pPr algn="l"/>
                      <a:r>
                        <a:rPr lang="en-US" sz="2800" b="1" dirty="0">
                          <a:solidFill>
                            <a:schemeClr val="tx1"/>
                          </a:solidFill>
                          <a:latin typeface="+mn-lt"/>
                          <a:cs typeface="Calibri" panose="020F0502020204030204" pitchFamily="34" charset="0"/>
                        </a:rPr>
                        <a:t>Action</a:t>
                      </a:r>
                      <a:endParaRPr lang="en-IN" sz="2800" b="1" dirty="0">
                        <a:solidFill>
                          <a:schemeClr val="tx1"/>
                        </a:solidFill>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buFont typeface="Wingdings" panose="05000000000000000000" pitchFamily="2" charset="2"/>
                        <a:buChar char="Ø"/>
                      </a:pPr>
                      <a:r>
                        <a:rPr lang="en-US" sz="2200" b="1" kern="1200" dirty="0">
                          <a:solidFill>
                            <a:schemeClr val="lt1"/>
                          </a:solidFill>
                          <a:latin typeface="+mn-lt"/>
                          <a:ea typeface="+mn-ea"/>
                          <a:cs typeface="+mn-cs"/>
                        </a:rPr>
                        <a:t>South Korea has the highest availability (125), followed by Brazil (123), and Japan (115).</a:t>
                      </a:r>
                    </a:p>
                    <a:p>
                      <a:pPr marL="342900" indent="-342900">
                        <a:buFont typeface="Wingdings" panose="05000000000000000000" pitchFamily="2" charset="2"/>
                        <a:buChar char="Ø"/>
                      </a:pPr>
                      <a:r>
                        <a:rPr lang="en-US" sz="2200" b="1" kern="1200" dirty="0">
                          <a:solidFill>
                            <a:schemeClr val="lt1"/>
                          </a:solidFill>
                          <a:latin typeface="+mn-lt"/>
                          <a:ea typeface="+mn-ea"/>
                          <a:cs typeface="+mn-cs"/>
                        </a:rPr>
                        <a:t>Germany has the lowest availability (89).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South Korea leads with 125, followed by Brazil (102) and Germany (122).</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USA has the lowest availability (96).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2582601"/>
                  </a:ext>
                </a:extLst>
              </a:tr>
              <a:tr h="1220986">
                <a:tc>
                  <a:txBody>
                    <a:bodyPr/>
                    <a:lstStyle/>
                    <a:p>
                      <a:pPr algn="l"/>
                      <a:r>
                        <a:rPr lang="en-US" sz="2800" b="1" dirty="0">
                          <a:solidFill>
                            <a:schemeClr val="tx1"/>
                          </a:solidFill>
                          <a:latin typeface="+mn-lt"/>
                          <a:cs typeface="Calibri" panose="020F0502020204030204" pitchFamily="34" charset="0"/>
                        </a:rPr>
                        <a:t>Animation</a:t>
                      </a:r>
                      <a:endParaRPr lang="en-IN" sz="2800" b="1" dirty="0">
                        <a:solidFill>
                          <a:schemeClr val="tx1"/>
                        </a:solidFill>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Australia and Canada lead with 108 and 105, respectively.</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UK has the lowest at 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Australia leads with 95, followed by Canada (86) and South Korea (87).</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UK has the lowest availability (78).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1597632"/>
                  </a:ext>
                </a:extLst>
              </a:tr>
              <a:tr h="1508278">
                <a:tc>
                  <a:txBody>
                    <a:bodyPr/>
                    <a:lstStyle/>
                    <a:p>
                      <a:pPr algn="l"/>
                      <a:r>
                        <a:rPr lang="en-US" sz="2800" b="1" dirty="0">
                          <a:solidFill>
                            <a:schemeClr val="tx1"/>
                          </a:solidFill>
                          <a:latin typeface="+mn-lt"/>
                          <a:cs typeface="Calibri" panose="020F0502020204030204" pitchFamily="34" charset="0"/>
                        </a:rPr>
                        <a:t>Comedy</a:t>
                      </a:r>
                      <a:endParaRPr lang="en-IN" sz="2800" b="1" dirty="0">
                        <a:solidFill>
                          <a:schemeClr val="tx1"/>
                        </a:solidFill>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USA has the highest availability (107), with Brazil (116) and South Korea (103) close behind.</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Australia has the lowest availability (91).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Brazil leads with 90, while USA and Germany both have higher availability (96-106).</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UK has the lowest availability (74).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277902"/>
                  </a:ext>
                </a:extLst>
              </a:tr>
              <a:tr h="1220986">
                <a:tc>
                  <a:txBody>
                    <a:bodyPr/>
                    <a:lstStyle/>
                    <a:p>
                      <a:pPr algn="l"/>
                      <a:r>
                        <a:rPr lang="en-US" sz="2800" b="1" dirty="0">
                          <a:solidFill>
                            <a:schemeClr val="tx1"/>
                          </a:solidFill>
                          <a:latin typeface="+mn-lt"/>
                          <a:cs typeface="Calibri" panose="020F0502020204030204" pitchFamily="34" charset="0"/>
                        </a:rPr>
                        <a:t>Documentary</a:t>
                      </a:r>
                      <a:endParaRPr lang="en-IN" sz="2800" b="1" dirty="0">
                        <a:solidFill>
                          <a:schemeClr val="tx1"/>
                        </a:solidFill>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Germany has the highest availability (127), with Canada (97) and Brazil (74) on the lower side.</a:t>
                      </a:r>
                      <a:endParaRPr lang="en-IN" sz="22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Germany has the highest availability (128), followed by France (101).</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USA has the lowest availability (97).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5109295"/>
                  </a:ext>
                </a:extLst>
              </a:tr>
              <a:tr h="1508278">
                <a:tc>
                  <a:txBody>
                    <a:bodyPr/>
                    <a:lstStyle/>
                    <a:p>
                      <a:pPr algn="l"/>
                      <a:r>
                        <a:rPr lang="en-US" sz="2800" b="1" dirty="0">
                          <a:solidFill>
                            <a:schemeClr val="tx1"/>
                          </a:solidFill>
                          <a:latin typeface="+mn-lt"/>
                          <a:cs typeface="Calibri" panose="020F0502020204030204" pitchFamily="34" charset="0"/>
                        </a:rPr>
                        <a:t>Drama</a:t>
                      </a:r>
                      <a:endParaRPr lang="en-IN" sz="2800" b="1" dirty="0">
                        <a:solidFill>
                          <a:schemeClr val="tx1"/>
                        </a:solidFill>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France has the highest availability (109), while USA has the lowest (79).</a:t>
                      </a:r>
                      <a:endParaRPr lang="en-IN" sz="22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India leads with 118, followed by Canada (79) and France (101).</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South Korea has the lowest availability (74).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4403500"/>
                  </a:ext>
                </a:extLst>
              </a:tr>
            </a:tbl>
          </a:graphicData>
        </a:graphic>
      </p:graphicFrame>
    </p:spTree>
    <p:extLst>
      <p:ext uri="{BB962C8B-B14F-4D97-AF65-F5344CB8AC3E}">
        <p14:creationId xmlns:p14="http://schemas.microsoft.com/office/powerpoint/2010/main" val="3440225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0478EFA5-FBC4-BDB8-7C58-BDB1527276AA}"/>
              </a:ext>
            </a:extLst>
          </p:cNvPr>
          <p:cNvSpPr txBox="1"/>
          <p:nvPr/>
        </p:nvSpPr>
        <p:spPr>
          <a:xfrm>
            <a:off x="2574579" y="713672"/>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Business Decision-Making Scenarios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3" name="Group 7">
            <a:extLst>
              <a:ext uri="{FF2B5EF4-FFF2-40B4-BE49-F238E27FC236}">
                <a16:creationId xmlns:a16="http://schemas.microsoft.com/office/drawing/2014/main" id="{9115336F-C1D6-A42B-F8F0-8A07590FF9B8}"/>
              </a:ext>
            </a:extLst>
          </p:cNvPr>
          <p:cNvGrpSpPr/>
          <p:nvPr/>
        </p:nvGrpSpPr>
        <p:grpSpPr>
          <a:xfrm>
            <a:off x="2366060" y="1563769"/>
            <a:ext cx="13560962" cy="747214"/>
            <a:chOff x="0" y="0"/>
            <a:chExt cx="711813" cy="157336"/>
          </a:xfrm>
        </p:grpSpPr>
        <p:sp>
          <p:nvSpPr>
            <p:cNvPr id="14" name="Freeform 8">
              <a:extLst>
                <a:ext uri="{FF2B5EF4-FFF2-40B4-BE49-F238E27FC236}">
                  <a16:creationId xmlns:a16="http://schemas.microsoft.com/office/drawing/2014/main" id="{0920A000-C84C-7C86-D2DD-C8548F6E5EE2}"/>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TextBox 9">
              <a:extLst>
                <a:ext uri="{FF2B5EF4-FFF2-40B4-BE49-F238E27FC236}">
                  <a16:creationId xmlns:a16="http://schemas.microsoft.com/office/drawing/2014/main" id="{0BFDE50B-9E1F-9528-1C0C-5B86013E8CA7}"/>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TextBox 13">
            <a:extLst>
              <a:ext uri="{FF2B5EF4-FFF2-40B4-BE49-F238E27FC236}">
                <a16:creationId xmlns:a16="http://schemas.microsoft.com/office/drawing/2014/main" id="{324E148E-5E67-615E-B36A-ED73CC94C664}"/>
              </a:ext>
            </a:extLst>
          </p:cNvPr>
          <p:cNvSpPr txBox="1"/>
          <p:nvPr/>
        </p:nvSpPr>
        <p:spPr>
          <a:xfrm>
            <a:off x="2480799" y="1601968"/>
            <a:ext cx="15046423" cy="553998"/>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Content Availability by Movie and TV Show Categories for each Genre</a:t>
            </a:r>
            <a:endPar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sym typeface="Quattrocento"/>
            </a:endParaRPr>
          </a:p>
        </p:txBody>
      </p:sp>
      <p:graphicFrame>
        <p:nvGraphicFramePr>
          <p:cNvPr id="18" name="Table 15">
            <a:extLst>
              <a:ext uri="{FF2B5EF4-FFF2-40B4-BE49-F238E27FC236}">
                <a16:creationId xmlns:a16="http://schemas.microsoft.com/office/drawing/2014/main" id="{165287E6-F2BD-ABFA-F4F1-00047CE9D664}"/>
              </a:ext>
            </a:extLst>
          </p:cNvPr>
          <p:cNvGraphicFramePr>
            <a:graphicFrameLocks noGrp="1"/>
          </p:cNvGraphicFramePr>
          <p:nvPr>
            <p:extLst>
              <p:ext uri="{D42A27DB-BD31-4B8C-83A1-F6EECF244321}">
                <p14:modId xmlns:p14="http://schemas.microsoft.com/office/powerpoint/2010/main" val="857932043"/>
              </p:ext>
            </p:extLst>
          </p:nvPr>
        </p:nvGraphicFramePr>
        <p:xfrm>
          <a:off x="990599" y="2545292"/>
          <a:ext cx="16306799" cy="7114896"/>
        </p:xfrm>
        <a:graphic>
          <a:graphicData uri="http://schemas.openxmlformats.org/drawingml/2006/table">
            <a:tbl>
              <a:tblPr firstRow="1" bandRow="1">
                <a:tableStyleId>{37CE84F3-28C3-443E-9E96-99CF82512B78}</a:tableStyleId>
              </a:tblPr>
              <a:tblGrid>
                <a:gridCol w="2233623">
                  <a:extLst>
                    <a:ext uri="{9D8B030D-6E8A-4147-A177-3AD203B41FA5}">
                      <a16:colId xmlns:a16="http://schemas.microsoft.com/office/drawing/2014/main" val="793074582"/>
                    </a:ext>
                  </a:extLst>
                </a:gridCol>
                <a:gridCol w="7824778">
                  <a:extLst>
                    <a:ext uri="{9D8B030D-6E8A-4147-A177-3AD203B41FA5}">
                      <a16:colId xmlns:a16="http://schemas.microsoft.com/office/drawing/2014/main" val="4209751471"/>
                    </a:ext>
                  </a:extLst>
                </a:gridCol>
                <a:gridCol w="6248398">
                  <a:extLst>
                    <a:ext uri="{9D8B030D-6E8A-4147-A177-3AD203B41FA5}">
                      <a16:colId xmlns:a16="http://schemas.microsoft.com/office/drawing/2014/main" val="3134141338"/>
                    </a:ext>
                  </a:extLst>
                </a:gridCol>
              </a:tblGrid>
              <a:tr h="437083">
                <a:tc>
                  <a:txBody>
                    <a:bodyPr/>
                    <a:lstStyle/>
                    <a:p>
                      <a:pPr algn="ctr"/>
                      <a:r>
                        <a:rPr lang="en-US" sz="2400" b="1" dirty="0">
                          <a:latin typeface="+mn-lt"/>
                        </a:rPr>
                        <a:t>Genre</a:t>
                      </a:r>
                      <a:endParaRPr lang="en-IN" sz="24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atin typeface="+mn-lt"/>
                          <a:cs typeface="Calibri" panose="020F0502020204030204" pitchFamily="34" charset="0"/>
                        </a:rPr>
                        <a:t>Movies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atin typeface="+mn-lt"/>
                          <a:cs typeface="Calibri" panose="020F0502020204030204" pitchFamily="34" charset="0"/>
                        </a:rPr>
                        <a:t>TV Shows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4825706"/>
                  </a:ext>
                </a:extLst>
              </a:tr>
              <a:tr h="1216998">
                <a:tc>
                  <a:txBody>
                    <a:bodyPr/>
                    <a:lstStyle/>
                    <a:p>
                      <a:pPr marL="0" algn="l" defTabSz="914400" rtl="0" eaLnBrk="1" latinLnBrk="0" hangingPunct="1"/>
                      <a:r>
                        <a:rPr lang="en-US" sz="2800" b="1" kern="1200" dirty="0">
                          <a:solidFill>
                            <a:schemeClr val="tx1"/>
                          </a:solidFill>
                          <a:latin typeface="+mn-lt"/>
                          <a:ea typeface="+mn-ea"/>
                          <a:cs typeface="Calibri" panose="020F0502020204030204" pitchFamily="34" charset="0"/>
                        </a:rPr>
                        <a:t>Fantasy</a:t>
                      </a:r>
                      <a:endParaRPr lang="en-IN" sz="2800" b="1" kern="1200" dirty="0">
                        <a:solidFill>
                          <a:schemeClr val="tx1"/>
                        </a:solidFill>
                        <a:latin typeface="+mn-lt"/>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Canada has the highest availability (113), while Germany (89) has the lowest.</a:t>
                      </a:r>
                      <a:endParaRPr lang="en-IN" sz="22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South Korea leads with 122, followed by Japan (102), while Germany (92) and Canada (99) lag behind.</a:t>
                      </a:r>
                      <a:endParaRPr lang="en-IN" sz="22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2582601"/>
                  </a:ext>
                </a:extLst>
              </a:tr>
              <a:tr h="1216998">
                <a:tc>
                  <a:txBody>
                    <a:bodyPr/>
                    <a:lstStyle/>
                    <a:p>
                      <a:pPr marL="0" algn="l" defTabSz="914400" rtl="0" eaLnBrk="1" latinLnBrk="0" hangingPunct="1"/>
                      <a:r>
                        <a:rPr lang="en-US" sz="2800" b="1" kern="1200" dirty="0">
                          <a:solidFill>
                            <a:schemeClr val="tx1"/>
                          </a:solidFill>
                          <a:latin typeface="+mn-lt"/>
                          <a:ea typeface="+mn-ea"/>
                          <a:cs typeface="Calibri" panose="020F0502020204030204" pitchFamily="34" charset="0"/>
                        </a:rPr>
                        <a:t>Horror</a:t>
                      </a:r>
                      <a:endParaRPr lang="en-IN" sz="2800" b="1" kern="1200" dirty="0">
                        <a:solidFill>
                          <a:schemeClr val="tx1"/>
                        </a:solidFill>
                        <a:latin typeface="+mn-lt"/>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France leads with 108, while South Korea (85) and USA (89) have the least.</a:t>
                      </a:r>
                      <a:endParaRPr lang="en-IN" sz="2200" b="1" kern="1200" noProof="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Germany leads with 109, followed by France (103).</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USA has the lowest availability (92).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1597632"/>
                  </a:ext>
                </a:extLst>
              </a:tr>
              <a:tr h="1503351">
                <a:tc>
                  <a:txBody>
                    <a:bodyPr/>
                    <a:lstStyle/>
                    <a:p>
                      <a:pPr marL="0" algn="l" defTabSz="914400" rtl="0" eaLnBrk="1" latinLnBrk="0" hangingPunct="1"/>
                      <a:r>
                        <a:rPr lang="en-US" sz="2800" b="1" kern="1200" dirty="0">
                          <a:solidFill>
                            <a:schemeClr val="tx1"/>
                          </a:solidFill>
                          <a:latin typeface="+mn-lt"/>
                          <a:ea typeface="+mn-ea"/>
                          <a:cs typeface="Calibri" panose="020F0502020204030204" pitchFamily="34" charset="0"/>
                        </a:rPr>
                        <a:t>Romance</a:t>
                      </a:r>
                      <a:endParaRPr lang="en-IN" sz="2800" b="1" kern="1200" dirty="0">
                        <a:solidFill>
                          <a:schemeClr val="tx1"/>
                        </a:solidFill>
                        <a:latin typeface="+mn-lt"/>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South Korea (126) leads, followed by USA (100) and Brazil (92).</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Australia has the lowest availability (87).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India leads with 122, followed by Australia (105).</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USA has the lowest availability (95).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277902"/>
                  </a:ext>
                </a:extLst>
              </a:tr>
              <a:tr h="1216998">
                <a:tc>
                  <a:txBody>
                    <a:bodyPr/>
                    <a:lstStyle/>
                    <a:p>
                      <a:pPr marL="0" algn="l" defTabSz="914400" rtl="0" eaLnBrk="1" latinLnBrk="0" hangingPunct="1"/>
                      <a:r>
                        <a:rPr lang="en-US" sz="2800" b="1" kern="1200" dirty="0">
                          <a:solidFill>
                            <a:schemeClr val="tx1"/>
                          </a:solidFill>
                          <a:latin typeface="+mn-lt"/>
                          <a:ea typeface="+mn-ea"/>
                          <a:cs typeface="Calibri" panose="020F0502020204030204" pitchFamily="34" charset="0"/>
                        </a:rPr>
                        <a:t>Sci-Fi</a:t>
                      </a:r>
                      <a:endParaRPr lang="en-IN" sz="2800" b="1" kern="1200" dirty="0">
                        <a:solidFill>
                          <a:schemeClr val="tx1"/>
                        </a:solidFill>
                        <a:latin typeface="+mn-lt"/>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Australia leads with 103, followed by Brazil (94), while South Korea (81) has the least.</a:t>
                      </a:r>
                      <a:endParaRPr lang="en-IN" sz="22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France leads with 114, followed by Canada (113) and USA (106).</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South Korea has the lowest availability (79).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5109295"/>
                  </a:ext>
                </a:extLst>
              </a:tr>
              <a:tr h="1503351">
                <a:tc>
                  <a:txBody>
                    <a:bodyPr/>
                    <a:lstStyle/>
                    <a:p>
                      <a:pPr marL="0" algn="l" defTabSz="914400" rtl="0" eaLnBrk="1" latinLnBrk="0" hangingPunct="1"/>
                      <a:r>
                        <a:rPr lang="en-US" sz="2800" b="1" kern="1200" dirty="0">
                          <a:solidFill>
                            <a:schemeClr val="tx1"/>
                          </a:solidFill>
                          <a:latin typeface="+mn-lt"/>
                          <a:ea typeface="+mn-ea"/>
                          <a:cs typeface="Calibri" panose="020F0502020204030204" pitchFamily="34" charset="0"/>
                        </a:rPr>
                        <a:t>Thriller</a:t>
                      </a:r>
                      <a:endParaRPr lang="en-IN" sz="2800" b="1" kern="1200" dirty="0">
                        <a:solidFill>
                          <a:schemeClr val="tx1"/>
                        </a:solidFill>
                        <a:latin typeface="+mn-lt"/>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Brazil has the highest availability (116), while South Korea (79) has the lowest.</a:t>
                      </a:r>
                      <a:endParaRPr lang="en-IN" sz="22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South Korea leads with 115, followed by UK (108) and Canada (110).</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USA has the lowest availability (95).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4403500"/>
                  </a:ext>
                </a:extLst>
              </a:tr>
            </a:tbl>
          </a:graphicData>
        </a:graphic>
      </p:graphicFrame>
    </p:spTree>
    <p:extLst>
      <p:ext uri="{BB962C8B-B14F-4D97-AF65-F5344CB8AC3E}">
        <p14:creationId xmlns:p14="http://schemas.microsoft.com/office/powerpoint/2010/main" val="652629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2783158" y="713079"/>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Business Decision-Making Scenarios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447800" y="1746830"/>
            <a:ext cx="84449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647798" y="1795324"/>
            <a:ext cx="80925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Strategies to improve User Preference</a:t>
            </a:r>
            <a:endParaRPr kumimoji="0" lang="en-US"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sym typeface="Quattrocento"/>
            </a:endParaRPr>
          </a:p>
        </p:txBody>
      </p:sp>
      <p:sp>
        <p:nvSpPr>
          <p:cNvPr id="21" name="Google Shape;164;p20">
            <a:extLst>
              <a:ext uri="{FF2B5EF4-FFF2-40B4-BE49-F238E27FC236}">
                <a16:creationId xmlns:a16="http://schemas.microsoft.com/office/drawing/2014/main" id="{1C27E9A5-323E-0114-61A2-D00A0E5AAEC4}"/>
              </a:ext>
            </a:extLst>
          </p:cNvPr>
          <p:cNvSpPr txBox="1"/>
          <p:nvPr/>
        </p:nvSpPr>
        <p:spPr>
          <a:xfrm>
            <a:off x="716621" y="2718282"/>
            <a:ext cx="16854755" cy="6555600"/>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Focus more on localized contents and invest </a:t>
            </a:r>
            <a:r>
              <a:rPr lang="en-US" sz="2800" b="1" dirty="0">
                <a:solidFill>
                  <a:prstClr val="white"/>
                </a:solidFill>
                <a:latin typeface="Calibri" panose="020F0502020204030204" pitchFamily="34" charset="0"/>
                <a:cs typeface="Calibri" panose="020F0502020204030204" pitchFamily="34" charset="0"/>
                <a:sym typeface="Poppins"/>
              </a:rPr>
              <a:t>more </a:t>
            </a:r>
            <a:r>
              <a:rPr lang="en-US" sz="2800" b="1" dirty="0">
                <a:solidFill>
                  <a:prstClr val="white"/>
                </a:solidFill>
                <a:latin typeface="Calibri" panose="020F0502020204030204" pitchFamily="34" charset="0"/>
                <a:cs typeface="Calibri" panose="020F0502020204030204" pitchFamily="34" charset="0"/>
              </a:rPr>
              <a:t>in regional productions with authentic local storytelling.</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 </a:t>
            </a:r>
            <a:r>
              <a:rPr lang="en-IN" sz="2800" b="1" dirty="0">
                <a:solidFill>
                  <a:prstClr val="white"/>
                </a:solidFill>
                <a:latin typeface="Calibri" panose="020F0502020204030204" pitchFamily="34" charset="0"/>
                <a:cs typeface="Calibri" panose="020F0502020204030204" pitchFamily="34" charset="0"/>
              </a:rPr>
              <a:t>Use interactive </a:t>
            </a:r>
            <a:r>
              <a:rPr lang="en-US" sz="2800" b="1" dirty="0">
                <a:solidFill>
                  <a:prstClr val="white"/>
                </a:solidFill>
                <a:latin typeface="Calibri" panose="020F0502020204030204" pitchFamily="34" charset="0"/>
                <a:cs typeface="Calibri" panose="020F0502020204030204" pitchFamily="34" charset="0"/>
              </a:rPr>
              <a:t>Advanced AI-based suggestions beyond watch history — consider mood, time of day, and even social trends.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Promote offline viewing reminders for commuters/travelers.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Introduce viewer badges, streaks, or achievement systems.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Build a Netflix Rewards Program: unlock content previews, offline events, or discounts for being active users.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Provide more control over recommendations and A/B test UI variations — layout, thumbnails, preview timing — based on viewer engagement.</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Offer exclusive early access or bonus scenes to premium subscribers or loyal viewers.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Make the subscription plans cost effective.</a:t>
            </a:r>
          </a:p>
        </p:txBody>
      </p:sp>
    </p:spTree>
    <p:extLst>
      <p:ext uri="{BB962C8B-B14F-4D97-AF65-F5344CB8AC3E}">
        <p14:creationId xmlns:p14="http://schemas.microsoft.com/office/powerpoint/2010/main" val="139396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algn="ctr">
                <a:lnSpc>
                  <a:spcPts val="3080"/>
                </a:lnSpc>
              </a:pPr>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3756166" y="3154095"/>
            <a:ext cx="10468782" cy="2578783"/>
          </a:xfrm>
          <a:prstGeom prst="rect">
            <a:avLst/>
          </a:prstGeom>
        </p:spPr>
        <p:txBody>
          <a:bodyPr wrap="square" lIns="0" tIns="0" rIns="0" bIns="0" rtlCol="0" anchor="t">
            <a:spAutoFit/>
          </a:bodyPr>
          <a:lstStyle/>
          <a:p>
            <a:pPr algn="ctr">
              <a:lnSpc>
                <a:spcPts val="21141"/>
              </a:lnSpc>
            </a:pPr>
            <a:r>
              <a:rPr lang="en-US" sz="12800" b="1" dirty="0">
                <a:solidFill>
                  <a:srgbClr val="FFFFFF"/>
                </a:solidFill>
                <a:latin typeface="Poppins Bold"/>
                <a:ea typeface="Poppins Bold"/>
                <a:cs typeface="Poppins Bold"/>
                <a:sym typeface="Poppins Bold"/>
              </a:rPr>
              <a:t>THANK</a:t>
            </a:r>
            <a:r>
              <a:rPr lang="en-US" sz="15300" b="1" dirty="0">
                <a:solidFill>
                  <a:srgbClr val="FFFFFF"/>
                </a:solidFill>
                <a:latin typeface="Poppins Bold"/>
                <a:ea typeface="Poppins Bold"/>
                <a:cs typeface="Poppins Bold"/>
                <a:sym typeface="Poppins Bold"/>
              </a:rPr>
              <a:t> YOU</a:t>
            </a:r>
          </a:p>
        </p:txBody>
      </p:sp>
      <p:grpSp>
        <p:nvGrpSpPr>
          <p:cNvPr id="17" name="Group 7">
            <a:extLst>
              <a:ext uri="{FF2B5EF4-FFF2-40B4-BE49-F238E27FC236}">
                <a16:creationId xmlns:a16="http://schemas.microsoft.com/office/drawing/2014/main" id="{C474D122-5486-2A48-92D1-D90DA3EA5482}"/>
              </a:ext>
            </a:extLst>
          </p:cNvPr>
          <p:cNvGrpSpPr/>
          <p:nvPr/>
        </p:nvGrpSpPr>
        <p:grpSpPr>
          <a:xfrm>
            <a:off x="7693601" y="6755216"/>
            <a:ext cx="6990132" cy="1881985"/>
            <a:chOff x="0" y="0"/>
            <a:chExt cx="711813" cy="157336"/>
          </a:xfrm>
        </p:grpSpPr>
        <p:sp>
          <p:nvSpPr>
            <p:cNvPr id="18" name="Freeform 8">
              <a:extLst>
                <a:ext uri="{FF2B5EF4-FFF2-40B4-BE49-F238E27FC236}">
                  <a16:creationId xmlns:a16="http://schemas.microsoft.com/office/drawing/2014/main" id="{E4362451-E9E5-5030-7C0A-5F5254205438}"/>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endParaRPr lang="en-IN" dirty="0"/>
            </a:p>
          </p:txBody>
        </p:sp>
        <p:sp>
          <p:nvSpPr>
            <p:cNvPr id="19" name="TextBox 9">
              <a:extLst>
                <a:ext uri="{FF2B5EF4-FFF2-40B4-BE49-F238E27FC236}">
                  <a16:creationId xmlns:a16="http://schemas.microsoft.com/office/drawing/2014/main" id="{F7709452-E447-E4B2-5920-1265924C4719}"/>
                </a:ext>
              </a:extLst>
            </p:cNvPr>
            <p:cNvSpPr txBox="1"/>
            <p:nvPr/>
          </p:nvSpPr>
          <p:spPr>
            <a:xfrm>
              <a:off x="0" y="-57150"/>
              <a:ext cx="711813" cy="214486"/>
            </a:xfrm>
            <a:prstGeom prst="rect">
              <a:avLst/>
            </a:prstGeom>
          </p:spPr>
          <p:txBody>
            <a:bodyPr lIns="50800" tIns="50800" rIns="50800" bIns="50800" rtlCol="0" anchor="ctr"/>
            <a:lstStyle/>
            <a:p>
              <a:pPr algn="ctr">
                <a:lnSpc>
                  <a:spcPts val="3068"/>
                </a:lnSpc>
              </a:pPr>
              <a:endParaRPr/>
            </a:p>
          </p:txBody>
        </p:sp>
      </p:grpSp>
      <p:sp>
        <p:nvSpPr>
          <p:cNvPr id="20" name="TextBox 13">
            <a:extLst>
              <a:ext uri="{FF2B5EF4-FFF2-40B4-BE49-F238E27FC236}">
                <a16:creationId xmlns:a16="http://schemas.microsoft.com/office/drawing/2014/main" id="{5F9E6EE3-D53D-8352-9322-C6535FC9D8BC}"/>
              </a:ext>
            </a:extLst>
          </p:cNvPr>
          <p:cNvSpPr txBox="1"/>
          <p:nvPr/>
        </p:nvSpPr>
        <p:spPr>
          <a:xfrm>
            <a:off x="8001000" y="6883225"/>
            <a:ext cx="6503139" cy="615553"/>
          </a:xfrm>
          <a:prstGeom prst="rect">
            <a:avLst/>
          </a:prstGeom>
        </p:spPr>
        <p:txBody>
          <a:bodyPr wrap="square" lIns="0" tIns="0" rIns="0" bIns="0" rtlCol="0" anchor="t">
            <a:spAutoFit/>
          </a:bodyPr>
          <a:lstStyle/>
          <a:p>
            <a:pPr marL="0" lvl="0" indent="0" algn="l">
              <a:spcBef>
                <a:spcPct val="0"/>
              </a:spcBef>
            </a:pPr>
            <a:r>
              <a:rPr lang="en-US" sz="4000" b="1" dirty="0">
                <a:latin typeface="Calibri" panose="020F0502020204030204" pitchFamily="34" charset="0"/>
                <a:cs typeface="Calibri" panose="020F0502020204030204" pitchFamily="34" charset="0"/>
                <a:sym typeface="Quattrocento"/>
              </a:rPr>
              <a:t>Thambidurai Sundaramoorthy</a:t>
            </a:r>
          </a:p>
        </p:txBody>
      </p:sp>
      <p:sp>
        <p:nvSpPr>
          <p:cNvPr id="21" name="TextBox 13">
            <a:extLst>
              <a:ext uri="{FF2B5EF4-FFF2-40B4-BE49-F238E27FC236}">
                <a16:creationId xmlns:a16="http://schemas.microsoft.com/office/drawing/2014/main" id="{1943CAAC-5BFA-E587-C0F8-23176197C6FD}"/>
              </a:ext>
            </a:extLst>
          </p:cNvPr>
          <p:cNvSpPr txBox="1"/>
          <p:nvPr/>
        </p:nvSpPr>
        <p:spPr>
          <a:xfrm>
            <a:off x="8968733" y="7690832"/>
            <a:ext cx="4709160" cy="615553"/>
          </a:xfrm>
          <a:prstGeom prst="rect">
            <a:avLst/>
          </a:prstGeom>
        </p:spPr>
        <p:txBody>
          <a:bodyPr wrap="square" lIns="0" tIns="0" rIns="0" bIns="0" rtlCol="0" anchor="t">
            <a:spAutoFit/>
          </a:bodyPr>
          <a:lstStyle/>
          <a:p>
            <a:pPr marL="0" lvl="0" indent="0" algn="l">
              <a:spcBef>
                <a:spcPct val="0"/>
              </a:spcBef>
            </a:pPr>
            <a:r>
              <a:rPr lang="en-US" sz="4000" b="1" dirty="0">
                <a:latin typeface="Calibri" panose="020F0502020204030204" pitchFamily="34" charset="0"/>
                <a:cs typeface="Calibri" panose="020F0502020204030204" pitchFamily="34" charset="0"/>
                <a:sym typeface="Quattrocento"/>
              </a:rPr>
              <a:t>stdurai95@gmail.com</a:t>
            </a:r>
          </a:p>
        </p:txBody>
      </p:sp>
      <p:pic>
        <p:nvPicPr>
          <p:cNvPr id="24" name="Graphic 23" descr="Email with solid fill">
            <a:extLst>
              <a:ext uri="{FF2B5EF4-FFF2-40B4-BE49-F238E27FC236}">
                <a16:creationId xmlns:a16="http://schemas.microsoft.com/office/drawing/2014/main" id="{5022A054-A11D-F73C-8A55-0AD42E4519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01000" y="7626787"/>
            <a:ext cx="793166" cy="793166"/>
          </a:xfrm>
          <a:prstGeom prst="rect">
            <a:avLst/>
          </a:prstGeom>
        </p:spPr>
      </p:pic>
      <p:pic>
        <p:nvPicPr>
          <p:cNvPr id="25" name="Picture 24">
            <a:extLst>
              <a:ext uri="{FF2B5EF4-FFF2-40B4-BE49-F238E27FC236}">
                <a16:creationId xmlns:a16="http://schemas.microsoft.com/office/drawing/2014/main" id="{DC03FF78-F8BC-EACB-1C7D-F3DE0D77D8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6953" y="1385291"/>
            <a:ext cx="3507209" cy="13497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2" name="Picture 11">
            <a:extLst>
              <a:ext uri="{FF2B5EF4-FFF2-40B4-BE49-F238E27FC236}">
                <a16:creationId xmlns:a16="http://schemas.microsoft.com/office/drawing/2014/main" id="{186E7DB9-BE48-2AFB-822F-320B488FD3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3" name="TextBox 11">
            <a:extLst>
              <a:ext uri="{FF2B5EF4-FFF2-40B4-BE49-F238E27FC236}">
                <a16:creationId xmlns:a16="http://schemas.microsoft.com/office/drawing/2014/main" id="{53F07326-E61F-F527-1833-59B0A2002A40}"/>
              </a:ext>
            </a:extLst>
          </p:cNvPr>
          <p:cNvSpPr txBox="1"/>
          <p:nvPr/>
        </p:nvSpPr>
        <p:spPr>
          <a:xfrm>
            <a:off x="6418466" y="605277"/>
            <a:ext cx="5451066" cy="1231106"/>
          </a:xfrm>
          <a:prstGeom prst="rect">
            <a:avLst/>
          </a:prstGeom>
        </p:spPr>
        <p:txBody>
          <a:bodyPr wrap="square" lIns="0" tIns="0" rIns="0" bIns="0" rtlCol="0" anchor="t">
            <a:spAutoFit/>
          </a:bodyPr>
          <a:lstStyle/>
          <a:p>
            <a:pPr algn="ctr"/>
            <a:r>
              <a:rPr lang="en-US" sz="8000" b="1" dirty="0">
                <a:solidFill>
                  <a:srgbClr val="FFFFFF"/>
                </a:solidFill>
                <a:latin typeface="Poppins Bold"/>
                <a:ea typeface="Poppins Bold"/>
                <a:cs typeface="Poppins Bold"/>
                <a:sym typeface="Poppins Bold"/>
              </a:rPr>
              <a:t>Objective</a:t>
            </a:r>
          </a:p>
        </p:txBody>
      </p:sp>
      <p:grpSp>
        <p:nvGrpSpPr>
          <p:cNvPr id="15" name="Group 7">
            <a:extLst>
              <a:ext uri="{FF2B5EF4-FFF2-40B4-BE49-F238E27FC236}">
                <a16:creationId xmlns:a16="http://schemas.microsoft.com/office/drawing/2014/main" id="{A8716EDF-BD0F-4779-A53B-DED9477E6D3D}"/>
              </a:ext>
            </a:extLst>
          </p:cNvPr>
          <p:cNvGrpSpPr/>
          <p:nvPr/>
        </p:nvGrpSpPr>
        <p:grpSpPr>
          <a:xfrm>
            <a:off x="1676400" y="1980498"/>
            <a:ext cx="4307977" cy="747214"/>
            <a:chOff x="0" y="0"/>
            <a:chExt cx="711813" cy="157336"/>
          </a:xfrm>
        </p:grpSpPr>
        <p:sp>
          <p:nvSpPr>
            <p:cNvPr id="16" name="Freeform 8">
              <a:extLst>
                <a:ext uri="{FF2B5EF4-FFF2-40B4-BE49-F238E27FC236}">
                  <a16:creationId xmlns:a16="http://schemas.microsoft.com/office/drawing/2014/main" id="{A1225456-F11D-98AF-BAA4-141EBF2294EC}"/>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endParaRPr lang="en-IN" dirty="0"/>
            </a:p>
          </p:txBody>
        </p:sp>
        <p:sp>
          <p:nvSpPr>
            <p:cNvPr id="17" name="TextBox 9">
              <a:extLst>
                <a:ext uri="{FF2B5EF4-FFF2-40B4-BE49-F238E27FC236}">
                  <a16:creationId xmlns:a16="http://schemas.microsoft.com/office/drawing/2014/main" id="{826CF19A-E48B-F55B-4326-00BEACC03FC4}"/>
                </a:ext>
              </a:extLst>
            </p:cNvPr>
            <p:cNvSpPr txBox="1"/>
            <p:nvPr/>
          </p:nvSpPr>
          <p:spPr>
            <a:xfrm>
              <a:off x="0" y="-57150"/>
              <a:ext cx="711813" cy="214486"/>
            </a:xfrm>
            <a:prstGeom prst="rect">
              <a:avLst/>
            </a:prstGeom>
          </p:spPr>
          <p:txBody>
            <a:bodyPr lIns="50800" tIns="50800" rIns="50800" bIns="50800" rtlCol="0" anchor="ctr"/>
            <a:lstStyle/>
            <a:p>
              <a:pPr algn="ctr">
                <a:lnSpc>
                  <a:spcPts val="3068"/>
                </a:lnSpc>
              </a:pPr>
              <a:endParaRPr/>
            </a:p>
          </p:txBody>
        </p:sp>
      </p:grpSp>
      <p:sp>
        <p:nvSpPr>
          <p:cNvPr id="18" name="TextBox 13">
            <a:extLst>
              <a:ext uri="{FF2B5EF4-FFF2-40B4-BE49-F238E27FC236}">
                <a16:creationId xmlns:a16="http://schemas.microsoft.com/office/drawing/2014/main" id="{8F2576B4-C555-4D43-9D14-5C97D5120EC4}"/>
              </a:ext>
            </a:extLst>
          </p:cNvPr>
          <p:cNvSpPr txBox="1"/>
          <p:nvPr/>
        </p:nvSpPr>
        <p:spPr>
          <a:xfrm>
            <a:off x="1806110" y="2015162"/>
            <a:ext cx="4178267" cy="615553"/>
          </a:xfrm>
          <a:prstGeom prst="rect">
            <a:avLst/>
          </a:prstGeom>
        </p:spPr>
        <p:txBody>
          <a:bodyPr wrap="square" lIns="0" tIns="0" rIns="0" bIns="0" rtlCol="0" anchor="t">
            <a:spAutoFit/>
          </a:bodyPr>
          <a:lstStyle/>
          <a:p>
            <a:pPr marL="0" lvl="0" indent="0" algn="l">
              <a:spcBef>
                <a:spcPct val="0"/>
              </a:spcBef>
            </a:pPr>
            <a:r>
              <a:rPr lang="en-US" sz="4000" b="1" dirty="0">
                <a:latin typeface="Calibri" panose="020F0502020204030204" pitchFamily="34" charset="0"/>
                <a:cs typeface="Calibri" panose="020F0502020204030204" pitchFamily="34" charset="0"/>
                <a:sym typeface="Quattrocento"/>
              </a:rPr>
              <a:t>Business Use Cases</a:t>
            </a:r>
          </a:p>
        </p:txBody>
      </p:sp>
      <p:sp>
        <p:nvSpPr>
          <p:cNvPr id="19" name="Google Shape;164;p20">
            <a:extLst>
              <a:ext uri="{FF2B5EF4-FFF2-40B4-BE49-F238E27FC236}">
                <a16:creationId xmlns:a16="http://schemas.microsoft.com/office/drawing/2014/main" id="{F53DF34F-A918-58A7-B745-DEEC6D3A6602}"/>
              </a:ext>
            </a:extLst>
          </p:cNvPr>
          <p:cNvSpPr txBox="1"/>
          <p:nvPr/>
        </p:nvSpPr>
        <p:spPr>
          <a:xfrm>
            <a:off x="1417384" y="3114907"/>
            <a:ext cx="16064258" cy="5262939"/>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rPr>
              <a:t>To identify most popular movies and TV shows based on watch time and ratings.</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To analyze customer demographics to understand target audience preferences.</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To understand the impact of subscription types on watch time and customer engagement.</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To explore content ratings and their effect on viewer behavior.</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To provide insights on the best time for content release to maximize engagement.</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To assist Netflix in refining it’s content strategy based on genre popularity and user ratings.</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To compare customer retention and engagement patterns across different countries.</a:t>
            </a:r>
            <a:endParaRPr sz="3200" b="1" dirty="0">
              <a:solidFill>
                <a:schemeClr val="bg1"/>
              </a:solidFill>
              <a:latin typeface="Calibri" panose="020F0502020204030204" pitchFamily="34" charset="0"/>
              <a:cs typeface="Calibri" panose="020F0502020204030204" pitchFamily="34" charset="0"/>
              <a:sym typeface="Calibri"/>
            </a:endParaRPr>
          </a:p>
        </p:txBody>
      </p:sp>
    </p:spTree>
    <p:extLst>
      <p:ext uri="{BB962C8B-B14F-4D97-AF65-F5344CB8AC3E}">
        <p14:creationId xmlns:p14="http://schemas.microsoft.com/office/powerpoint/2010/main" val="1721222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923330"/>
          </a:xfrm>
          <a:prstGeom prst="rect">
            <a:avLst/>
          </a:prstGeom>
        </p:spPr>
        <p:txBody>
          <a:bodyPr wrap="square" lIns="0" tIns="0" rIns="0" bIns="0" rtlCol="0" anchor="t">
            <a:spAutoFit/>
          </a:bodyPr>
          <a:lstStyle/>
          <a:p>
            <a:pPr algn="ctr"/>
            <a:r>
              <a:rPr lang="en-US" sz="6000" b="1" dirty="0">
                <a:solidFill>
                  <a:srgbClr val="FFFFFF"/>
                </a:solidFill>
                <a:latin typeface="Poppins Bold"/>
                <a:ea typeface="Poppins Bold"/>
                <a:cs typeface="Poppins Bold"/>
                <a:sym typeface="Poppins Bold"/>
              </a:rPr>
              <a:t>Data Cleaning &amp; Transformation</a:t>
            </a: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621413" y="2003573"/>
            <a:ext cx="5146178"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endParaRPr lang="en-IN" dirty="0"/>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algn="ctr">
                <a:lnSpc>
                  <a:spcPts val="3068"/>
                </a:lnSpc>
              </a:pPr>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723414" y="2039935"/>
            <a:ext cx="5016468" cy="615553"/>
          </a:xfrm>
          <a:prstGeom prst="rect">
            <a:avLst/>
          </a:prstGeom>
        </p:spPr>
        <p:txBody>
          <a:bodyPr wrap="square" lIns="0" tIns="0" rIns="0" bIns="0" rtlCol="0" anchor="t">
            <a:spAutoFit/>
          </a:bodyPr>
          <a:lstStyle/>
          <a:p>
            <a:pPr marL="0" lvl="0" indent="0" algn="l">
              <a:spcBef>
                <a:spcPct val="0"/>
              </a:spcBef>
            </a:pPr>
            <a:r>
              <a:rPr lang="en-US" sz="4000" b="1" dirty="0">
                <a:latin typeface="Calibri" panose="020F0502020204030204" pitchFamily="34" charset="0"/>
                <a:cs typeface="Calibri" panose="020F0502020204030204" pitchFamily="34" charset="0"/>
                <a:sym typeface="Quattrocento"/>
              </a:rPr>
              <a:t>Data Consistency Check</a:t>
            </a:r>
          </a:p>
        </p:txBody>
      </p:sp>
      <p:sp>
        <p:nvSpPr>
          <p:cNvPr id="21" name="Google Shape;164;p20">
            <a:extLst>
              <a:ext uri="{FF2B5EF4-FFF2-40B4-BE49-F238E27FC236}">
                <a16:creationId xmlns:a16="http://schemas.microsoft.com/office/drawing/2014/main" id="{4F01B136-F682-58D5-9D5F-F3F8A4DAC83F}"/>
              </a:ext>
            </a:extLst>
          </p:cNvPr>
          <p:cNvSpPr txBox="1"/>
          <p:nvPr/>
        </p:nvSpPr>
        <p:spPr>
          <a:xfrm>
            <a:off x="1417384" y="3114907"/>
            <a:ext cx="15727616" cy="6001603"/>
          </a:xfrm>
          <a:prstGeom prst="rect">
            <a:avLst/>
          </a:prstGeom>
          <a:noFill/>
          <a:ln>
            <a:noFill/>
          </a:ln>
        </p:spPr>
        <p:txBody>
          <a:bodyPr spcFirstLastPara="1" wrap="square" lIns="91425" tIns="45700" rIns="91425" bIns="45700" anchor="t" anchorCtr="0">
            <a:spAutoFit/>
          </a:bodyPr>
          <a:lstStyle/>
          <a:p>
            <a:pPr marL="457200" indent="-457200" algn="just">
              <a:lnSpc>
                <a:spcPct val="150000"/>
              </a:lnSpc>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Poppins"/>
              </a:rPr>
              <a:t>Consolidated the raw data of Netflix dataset and customer ratings.</a:t>
            </a:r>
          </a:p>
          <a:p>
            <a:pPr marL="457200" indent="-457200" algn="just">
              <a:lnSpc>
                <a:spcPct val="150000"/>
              </a:lnSpc>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Poppins"/>
              </a:rPr>
              <a:t>Verified the data types of each column and updated it in the standard format.</a:t>
            </a:r>
            <a:endParaRPr lang="en-US" sz="3200" b="1" dirty="0">
              <a:solidFill>
                <a:schemeClr val="bg1"/>
              </a:solidFill>
              <a:latin typeface="Calibri" panose="020F0502020204030204" pitchFamily="34" charset="0"/>
              <a:cs typeface="Calibri" panose="020F0502020204030204" pitchFamily="34" charset="0"/>
            </a:endParaRP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rPr>
              <a:t>20000 TV shows/Movies found where as Director names are missing for 5976 TV shows/Movies.</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Replaced the missing Director names with “Unknown” and excluded it in the Power BI tasks related to Directors.</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Standardized the data formats in the </a:t>
            </a:r>
            <a:r>
              <a:rPr lang="en-US" sz="3200" b="1" dirty="0" err="1">
                <a:solidFill>
                  <a:schemeClr val="bg1"/>
                </a:solidFill>
                <a:latin typeface="Calibri" panose="020F0502020204030204" pitchFamily="34" charset="0"/>
                <a:cs typeface="Calibri" panose="020F0502020204030204" pitchFamily="34" charset="0"/>
                <a:sym typeface="Calibri"/>
              </a:rPr>
              <a:t>date_added</a:t>
            </a:r>
            <a:r>
              <a:rPr lang="en-US" sz="3200" b="1" dirty="0">
                <a:solidFill>
                  <a:schemeClr val="bg1"/>
                </a:solidFill>
                <a:latin typeface="Calibri" panose="020F0502020204030204" pitchFamily="34" charset="0"/>
                <a:cs typeface="Calibri" panose="020F0502020204030204" pitchFamily="34" charset="0"/>
                <a:sym typeface="Calibri"/>
              </a:rPr>
              <a:t> column.</a:t>
            </a:r>
          </a:p>
          <a:p>
            <a:pPr marL="285750" indent="-285750" algn="just" defTabSz="609630">
              <a:lnSpc>
                <a:spcPct val="150000"/>
              </a:lnSpc>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Poppins"/>
              </a:rPr>
              <a:t>Power BI Dashboard were created using the consolidated dataset.</a:t>
            </a:r>
            <a:endParaRPr sz="3200" b="1" dirty="0">
              <a:solidFill>
                <a:schemeClr val="bg1"/>
              </a:solidFill>
              <a:latin typeface="Calibri" panose="020F0502020204030204" pitchFamily="34" charset="0"/>
              <a:cs typeface="Calibri" panose="020F0502020204030204" pitchFamily="34" charset="0"/>
              <a:sym typeface="Calibri"/>
            </a:endParaRPr>
          </a:p>
        </p:txBody>
      </p:sp>
    </p:spTree>
    <p:extLst>
      <p:ext uri="{BB962C8B-B14F-4D97-AF65-F5344CB8AC3E}">
        <p14:creationId xmlns:p14="http://schemas.microsoft.com/office/powerpoint/2010/main" val="2770531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3" name="TextBox 12">
            <a:extLst>
              <a:ext uri="{FF2B5EF4-FFF2-40B4-BE49-F238E27FC236}">
                <a16:creationId xmlns:a16="http://schemas.microsoft.com/office/drawing/2014/main" id="{9B24AF88-DC96-581D-7F84-221B95823FDB}"/>
              </a:ext>
            </a:extLst>
          </p:cNvPr>
          <p:cNvSpPr txBox="1"/>
          <p:nvPr/>
        </p:nvSpPr>
        <p:spPr>
          <a:xfrm>
            <a:off x="4997635" y="698056"/>
            <a:ext cx="8292728" cy="923330"/>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FF"/>
                </a:solidFill>
                <a:effectLst/>
                <a:uLnTx/>
                <a:uFillTx/>
                <a:latin typeface="Poppins Bold"/>
                <a:ea typeface="Poppins Bold"/>
                <a:cs typeface="Poppins Bold"/>
                <a:sym typeface="Poppins Bold"/>
              </a:rPr>
              <a:t>Power BI Dashboard</a:t>
            </a:r>
          </a:p>
        </p:txBody>
      </p:sp>
      <p:pic>
        <p:nvPicPr>
          <p:cNvPr id="15" name="Picture 14">
            <a:extLst>
              <a:ext uri="{FF2B5EF4-FFF2-40B4-BE49-F238E27FC236}">
                <a16:creationId xmlns:a16="http://schemas.microsoft.com/office/drawing/2014/main" id="{2DA005C7-EA23-2B3D-841A-E27D90CB55C4}"/>
              </a:ext>
            </a:extLst>
          </p:cNvPr>
          <p:cNvPicPr>
            <a:picLocks noChangeAspect="1"/>
          </p:cNvPicPr>
          <p:nvPr/>
        </p:nvPicPr>
        <p:blipFill>
          <a:blip r:embed="rId6"/>
          <a:stretch>
            <a:fillRect/>
          </a:stretch>
        </p:blipFill>
        <p:spPr>
          <a:xfrm>
            <a:off x="2819400" y="2107492"/>
            <a:ext cx="12496800" cy="7263626"/>
          </a:xfrm>
          <a:prstGeom prst="rect">
            <a:avLst/>
          </a:prstGeom>
        </p:spPr>
      </p:pic>
    </p:spTree>
    <p:extLst>
      <p:ext uri="{BB962C8B-B14F-4D97-AF65-F5344CB8AC3E}">
        <p14:creationId xmlns:p14="http://schemas.microsoft.com/office/powerpoint/2010/main" val="3818078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923330"/>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FF"/>
                </a:solidFill>
                <a:effectLst/>
                <a:uLnTx/>
                <a:uFillTx/>
                <a:latin typeface="Poppins Bold"/>
                <a:ea typeface="Poppins Bold"/>
                <a:cs typeface="Poppins Bold"/>
                <a:sym typeface="Poppins Bold"/>
              </a:rPr>
              <a:t>Data Cleaning &amp; Transformation</a:t>
            </a: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7127377"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359664" y="1993135"/>
            <a:ext cx="702537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sym typeface="Quattrocento"/>
              </a:rPr>
              <a:t>Customer Demographics Analysis</a:t>
            </a:r>
          </a:p>
        </p:txBody>
      </p:sp>
      <p:pic>
        <p:nvPicPr>
          <p:cNvPr id="8" name="Picture 7">
            <a:extLst>
              <a:ext uri="{FF2B5EF4-FFF2-40B4-BE49-F238E27FC236}">
                <a16:creationId xmlns:a16="http://schemas.microsoft.com/office/drawing/2014/main" id="{60517801-99B3-BBC8-B0A4-AD073FBE40BB}"/>
              </a:ext>
            </a:extLst>
          </p:cNvPr>
          <p:cNvPicPr>
            <a:picLocks noChangeAspect="1"/>
          </p:cNvPicPr>
          <p:nvPr/>
        </p:nvPicPr>
        <p:blipFill>
          <a:blip r:embed="rId6"/>
          <a:stretch>
            <a:fillRect/>
          </a:stretch>
        </p:blipFill>
        <p:spPr>
          <a:xfrm>
            <a:off x="7792668" y="3042671"/>
            <a:ext cx="9664259" cy="5897862"/>
          </a:xfrm>
          <a:prstGeom prst="rect">
            <a:avLst/>
          </a:prstGeom>
        </p:spPr>
      </p:pic>
      <p:sp>
        <p:nvSpPr>
          <p:cNvPr id="22" name="Google Shape;164;p20">
            <a:extLst>
              <a:ext uri="{FF2B5EF4-FFF2-40B4-BE49-F238E27FC236}">
                <a16:creationId xmlns:a16="http://schemas.microsoft.com/office/drawing/2014/main" id="{35DD9052-22F1-B2CD-823E-899930B3FE25}"/>
              </a:ext>
            </a:extLst>
          </p:cNvPr>
          <p:cNvSpPr txBox="1"/>
          <p:nvPr/>
        </p:nvSpPr>
        <p:spPr>
          <a:xfrm>
            <a:off x="735598" y="3294516"/>
            <a:ext cx="6744843" cy="5262939"/>
          </a:xfrm>
          <a:prstGeom prst="rect">
            <a:avLst/>
          </a:prstGeom>
          <a:noFill/>
          <a:ln>
            <a:noFill/>
          </a:ln>
        </p:spPr>
        <p:txBody>
          <a:bodyPr spcFirstLastPara="1" wrap="square" lIns="91425" tIns="45700" rIns="91425" bIns="45700" anchor="t" anchorCtr="0">
            <a:spAutoFit/>
          </a:bodyPr>
          <a:lstStyle/>
          <a:p>
            <a:pPr marL="457200" indent="-457200" algn="just">
              <a:lnSpc>
                <a:spcPct val="150000"/>
              </a:lnSpc>
              <a:buFont typeface="Wingdings" panose="05000000000000000000" pitchFamily="2" charset="2"/>
              <a:buChar char="v"/>
            </a:pPr>
            <a:r>
              <a:rPr lang="en-US" sz="2800" b="1" dirty="0">
                <a:solidFill>
                  <a:schemeClr val="bg1"/>
                </a:solidFill>
                <a:latin typeface="Calibri" panose="020F0502020204030204" pitchFamily="34" charset="0"/>
                <a:cs typeface="Calibri" panose="020F0502020204030204" pitchFamily="34" charset="0"/>
                <a:sym typeface="Poppins"/>
              </a:rPr>
              <a:t>Customers age has been grouped between 13 to 80 with the set to analyze their distribution.</a:t>
            </a:r>
          </a:p>
          <a:p>
            <a:pPr marL="457200" indent="-457200" algn="just">
              <a:lnSpc>
                <a:spcPct val="150000"/>
              </a:lnSpc>
              <a:buFont typeface="Wingdings" panose="05000000000000000000" pitchFamily="2" charset="2"/>
              <a:buChar char="v"/>
            </a:pPr>
            <a:r>
              <a:rPr lang="en-US" sz="2800" b="1" dirty="0">
                <a:solidFill>
                  <a:schemeClr val="bg1"/>
                </a:solidFill>
                <a:latin typeface="Calibri" panose="020F0502020204030204" pitchFamily="34" charset="0"/>
                <a:cs typeface="Calibri" panose="020F0502020204030204" pitchFamily="34" charset="0"/>
              </a:rPr>
              <a:t>Age group 28-32 have the maximum watch time of 3.83M followed by the age group 38-42 with 3.82M.</a:t>
            </a:r>
          </a:p>
          <a:p>
            <a:pPr marL="457200" indent="-457200" algn="just">
              <a:lnSpc>
                <a:spcPct val="150000"/>
              </a:lnSpc>
              <a:buFont typeface="Wingdings" panose="05000000000000000000" pitchFamily="2" charset="2"/>
              <a:buChar char="v"/>
            </a:pPr>
            <a:r>
              <a:rPr lang="en-US" sz="2800" b="1" dirty="0">
                <a:solidFill>
                  <a:schemeClr val="bg1"/>
                </a:solidFill>
                <a:latin typeface="Calibri" panose="020F0502020204030204" pitchFamily="34" charset="0"/>
                <a:cs typeface="Calibri" panose="020F0502020204030204" pitchFamily="34" charset="0"/>
              </a:rPr>
              <a:t>Age group 78-80 have the least watch time of 2.23M.</a:t>
            </a:r>
          </a:p>
        </p:txBody>
      </p:sp>
    </p:spTree>
    <p:extLst>
      <p:ext uri="{BB962C8B-B14F-4D97-AF65-F5344CB8AC3E}">
        <p14:creationId xmlns:p14="http://schemas.microsoft.com/office/powerpoint/2010/main" val="2310535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923330"/>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FF"/>
                </a:solidFill>
                <a:effectLst/>
                <a:uLnTx/>
                <a:uFillTx/>
                <a:latin typeface="Poppins Bold"/>
                <a:ea typeface="Poppins Bold"/>
                <a:cs typeface="Poppins Bold"/>
                <a:sym typeface="Poppins Bold"/>
              </a:rPr>
              <a:t>Data Cleaning &amp; Transformation</a:t>
            </a: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191493" y="1937022"/>
            <a:ext cx="7279779"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324433" y="2000400"/>
            <a:ext cx="7228780"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000" b="1" dirty="0">
                <a:solidFill>
                  <a:prstClr val="black"/>
                </a:solidFill>
                <a:latin typeface="Calibri" panose="020F0502020204030204" pitchFamily="34" charset="0"/>
                <a:cs typeface="Calibri" panose="020F0502020204030204" pitchFamily="34" charset="0"/>
              </a:rPr>
              <a:t>Subscription Type vs. Watch Time</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sp>
        <p:nvSpPr>
          <p:cNvPr id="22" name="Google Shape;164;p20">
            <a:extLst>
              <a:ext uri="{FF2B5EF4-FFF2-40B4-BE49-F238E27FC236}">
                <a16:creationId xmlns:a16="http://schemas.microsoft.com/office/drawing/2014/main" id="{35DD9052-22F1-B2CD-823E-899930B3FE25}"/>
              </a:ext>
            </a:extLst>
          </p:cNvPr>
          <p:cNvSpPr txBox="1"/>
          <p:nvPr/>
        </p:nvSpPr>
        <p:spPr>
          <a:xfrm>
            <a:off x="631690" y="3076017"/>
            <a:ext cx="7062512" cy="5909270"/>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The common relationship between all the subscription types are that all plans have access to all TV shows/Movies available in the platform.</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The cost, Video quality, suppo</a:t>
            </a:r>
            <a:r>
              <a:rPr lang="en-US" sz="2800" b="1" dirty="0" err="1">
                <a:solidFill>
                  <a:prstClr val="white"/>
                </a:solidFill>
                <a:latin typeface="Calibri" panose="020F0502020204030204" pitchFamily="34" charset="0"/>
                <a:cs typeface="Calibri" panose="020F0502020204030204" pitchFamily="34" charset="0"/>
                <a:sym typeface="Poppins"/>
              </a:rPr>
              <a:t>rted</a:t>
            </a:r>
            <a:r>
              <a:rPr lang="en-US" sz="2800" b="1" dirty="0">
                <a:solidFill>
                  <a:prstClr val="white"/>
                </a:solidFill>
                <a:latin typeface="Calibri" panose="020F0502020204030204" pitchFamily="34" charset="0"/>
                <a:cs typeface="Calibri" panose="020F0502020204030204" pitchFamily="34" charset="0"/>
                <a:sym typeface="Poppins"/>
              </a:rPr>
              <a:t> devices, simultaneous streaming and download limitation differs between the plans.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Standard</a:t>
            </a:r>
            <a:r>
              <a:rPr lang="en-US" sz="2800" b="1" dirty="0">
                <a:solidFill>
                  <a:prstClr val="white"/>
                </a:solidFill>
                <a:latin typeface="Calibri" panose="020F0502020204030204" pitchFamily="34" charset="0"/>
                <a:cs typeface="Calibri" panose="020F0502020204030204" pitchFamily="34" charset="0"/>
                <a:sym typeface="Poppins"/>
              </a:rPr>
              <a:t> type has the maximum users of 6.9K and the highest watch time  of 17.3M</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pic>
        <p:nvPicPr>
          <p:cNvPr id="13" name="Picture 12">
            <a:extLst>
              <a:ext uri="{FF2B5EF4-FFF2-40B4-BE49-F238E27FC236}">
                <a16:creationId xmlns:a16="http://schemas.microsoft.com/office/drawing/2014/main" id="{8002B4DA-399E-8016-34E7-4D18FA9514A2}"/>
              </a:ext>
            </a:extLst>
          </p:cNvPr>
          <p:cNvPicPr>
            <a:picLocks noChangeAspect="1"/>
          </p:cNvPicPr>
          <p:nvPr/>
        </p:nvPicPr>
        <p:blipFill>
          <a:blip r:embed="rId6"/>
          <a:stretch>
            <a:fillRect/>
          </a:stretch>
        </p:blipFill>
        <p:spPr>
          <a:xfrm>
            <a:off x="7955142" y="3087730"/>
            <a:ext cx="9501555" cy="5914234"/>
          </a:xfrm>
          <a:prstGeom prst="rect">
            <a:avLst/>
          </a:prstGeom>
        </p:spPr>
      </p:pic>
      <p:sp>
        <p:nvSpPr>
          <p:cNvPr id="21" name="TextBox 13">
            <a:extLst>
              <a:ext uri="{FF2B5EF4-FFF2-40B4-BE49-F238E27FC236}">
                <a16:creationId xmlns:a16="http://schemas.microsoft.com/office/drawing/2014/main" id="{C8FE5E17-3AFE-07B9-5C3A-884607513205}"/>
              </a:ext>
            </a:extLst>
          </p:cNvPr>
          <p:cNvSpPr txBox="1"/>
          <p:nvPr/>
        </p:nvSpPr>
        <p:spPr>
          <a:xfrm>
            <a:off x="9816730" y="1654877"/>
            <a:ext cx="5917649" cy="1231106"/>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a:solidFill>
                  <a:srgbClr val="FFFF00"/>
                </a:solidFill>
                <a:latin typeface="Calibri" panose="020F0502020204030204" pitchFamily="34" charset="0"/>
                <a:cs typeface="Calibri" panose="020F0502020204030204" pitchFamily="34" charset="0"/>
              </a:rPr>
              <a:t>Subscription Types:</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a:solidFill>
                  <a:srgbClr val="FFFF00"/>
                </a:solidFill>
                <a:latin typeface="Calibri" panose="020F0502020204030204" pitchFamily="34" charset="0"/>
                <a:cs typeface="Calibri" panose="020F0502020204030204" pitchFamily="34" charset="0"/>
              </a:rPr>
              <a:t>Basic, Standard &amp; Premium</a:t>
            </a:r>
            <a:endParaRPr lang="en-US" sz="4000" b="1" dirty="0">
              <a:solidFill>
                <a:srgbClr val="FFFF00"/>
              </a:solidFill>
              <a:latin typeface="Calibri" panose="020F0502020204030204" pitchFamily="34" charset="0"/>
              <a:cs typeface="Calibri" panose="020F0502020204030204" pitchFamily="34" charset="0"/>
              <a:sym typeface="Quattrocento"/>
            </a:endParaRPr>
          </a:p>
        </p:txBody>
      </p:sp>
    </p:spTree>
    <p:extLst>
      <p:ext uri="{BB962C8B-B14F-4D97-AF65-F5344CB8AC3E}">
        <p14:creationId xmlns:p14="http://schemas.microsoft.com/office/powerpoint/2010/main" val="2173770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5400" b="1" dirty="0">
                <a:solidFill>
                  <a:srgbClr val="FFFFFF"/>
                </a:solidFill>
                <a:latin typeface="Poppins Bold"/>
                <a:cs typeface="Poppins Bold"/>
              </a:rPr>
              <a:t>Descriptive &amp; Comparative Analysis</a:t>
            </a:r>
            <a:endParaRPr lang="en-US" sz="5400" b="1" dirty="0">
              <a:solidFill>
                <a:srgbClr val="FFFFFF"/>
              </a:solidFill>
              <a:latin typeface="Poppins Bold"/>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81401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445633" y="1969243"/>
            <a:ext cx="786619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000" b="1" dirty="0">
                <a:solidFill>
                  <a:prstClr val="black"/>
                </a:solidFill>
                <a:latin typeface="Calibri" panose="020F0502020204030204" pitchFamily="34" charset="0"/>
                <a:cs typeface="Calibri" panose="020F0502020204030204" pitchFamily="34" charset="0"/>
              </a:rPr>
              <a:t>Top 10 Most Watched Shows/Movies</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sp>
        <p:nvSpPr>
          <p:cNvPr id="22" name="Google Shape;164;p20">
            <a:extLst>
              <a:ext uri="{FF2B5EF4-FFF2-40B4-BE49-F238E27FC236}">
                <a16:creationId xmlns:a16="http://schemas.microsoft.com/office/drawing/2014/main" id="{35DD9052-22F1-B2CD-823E-899930B3FE25}"/>
              </a:ext>
            </a:extLst>
          </p:cNvPr>
          <p:cNvSpPr txBox="1"/>
          <p:nvPr/>
        </p:nvSpPr>
        <p:spPr>
          <a:xfrm>
            <a:off x="714817" y="2979221"/>
            <a:ext cx="6744843" cy="6555600"/>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Place is one of the TV show/Movie that has the maximum watch time of 29.45K.</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This includes both TV show and Movie.</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For movies, Gun has a maximum watch time of 22.43K.</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For TV shows, Hal</a:t>
            </a:r>
            <a:r>
              <a:rPr lang="en-US" sz="2800" b="1" dirty="0">
                <a:solidFill>
                  <a:prstClr val="white"/>
                </a:solidFill>
                <a:latin typeface="Calibri" panose="020F0502020204030204" pitchFamily="34" charset="0"/>
                <a:cs typeface="Calibri" panose="020F0502020204030204" pitchFamily="34" charset="0"/>
              </a:rPr>
              <a:t>f Property has a maximum watch time of 24.51K.</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Movies alone have an overall watch time of 25.2</a:t>
            </a:r>
            <a:r>
              <a:rPr lang="en-US" sz="2800" b="1" dirty="0">
                <a:solidFill>
                  <a:prstClr val="white"/>
                </a:solidFill>
                <a:latin typeface="Calibri" panose="020F0502020204030204" pitchFamily="34" charset="0"/>
                <a:cs typeface="Calibri" panose="020F0502020204030204" pitchFamily="34" charset="0"/>
              </a:rPr>
              <a:t>M and where as TV shows have an overall watch time of 24.8M.</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pic>
        <p:nvPicPr>
          <p:cNvPr id="13" name="Picture 12">
            <a:extLst>
              <a:ext uri="{FF2B5EF4-FFF2-40B4-BE49-F238E27FC236}">
                <a16:creationId xmlns:a16="http://schemas.microsoft.com/office/drawing/2014/main" id="{DF0337F8-851E-25F9-546C-779DE383A284}"/>
              </a:ext>
            </a:extLst>
          </p:cNvPr>
          <p:cNvPicPr>
            <a:picLocks noChangeAspect="1"/>
          </p:cNvPicPr>
          <p:nvPr/>
        </p:nvPicPr>
        <p:blipFill>
          <a:blip r:embed="rId6"/>
          <a:stretch>
            <a:fillRect/>
          </a:stretch>
        </p:blipFill>
        <p:spPr>
          <a:xfrm>
            <a:off x="7792668" y="3013612"/>
            <a:ext cx="9664259" cy="5931731"/>
          </a:xfrm>
          <a:prstGeom prst="rect">
            <a:avLst/>
          </a:prstGeom>
        </p:spPr>
      </p:pic>
    </p:spTree>
    <p:extLst>
      <p:ext uri="{BB962C8B-B14F-4D97-AF65-F5344CB8AC3E}">
        <p14:creationId xmlns:p14="http://schemas.microsoft.com/office/powerpoint/2010/main" val="4009173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52743" y="577998"/>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Descriptive &amp; Comparative Analysis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63113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445633" y="1969243"/>
            <a:ext cx="601402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Genre Popularity by Country</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8" name="Picture 7">
            <a:extLst>
              <a:ext uri="{FF2B5EF4-FFF2-40B4-BE49-F238E27FC236}">
                <a16:creationId xmlns:a16="http://schemas.microsoft.com/office/drawing/2014/main" id="{DAAB002D-1F7E-562E-F24F-BAC9CE8FA2BA}"/>
              </a:ext>
            </a:extLst>
          </p:cNvPr>
          <p:cNvPicPr>
            <a:picLocks noChangeAspect="1"/>
          </p:cNvPicPr>
          <p:nvPr/>
        </p:nvPicPr>
        <p:blipFill>
          <a:blip r:embed="rId6"/>
          <a:stretch>
            <a:fillRect/>
          </a:stretch>
        </p:blipFill>
        <p:spPr>
          <a:xfrm>
            <a:off x="7834916" y="2984917"/>
            <a:ext cx="9614884" cy="5979267"/>
          </a:xfrm>
          <a:prstGeom prst="rect">
            <a:avLst/>
          </a:prstGeom>
        </p:spPr>
      </p:pic>
      <p:graphicFrame>
        <p:nvGraphicFramePr>
          <p:cNvPr id="21" name="Table 15">
            <a:extLst>
              <a:ext uri="{FF2B5EF4-FFF2-40B4-BE49-F238E27FC236}">
                <a16:creationId xmlns:a16="http://schemas.microsoft.com/office/drawing/2014/main" id="{A55D4ABB-FEA0-184A-14A1-B66B96B0BC60}"/>
              </a:ext>
            </a:extLst>
          </p:cNvPr>
          <p:cNvGraphicFramePr>
            <a:graphicFrameLocks noGrp="1"/>
          </p:cNvGraphicFramePr>
          <p:nvPr>
            <p:extLst>
              <p:ext uri="{D42A27DB-BD31-4B8C-83A1-F6EECF244321}">
                <p14:modId xmlns:p14="http://schemas.microsoft.com/office/powerpoint/2010/main" val="655333093"/>
              </p:ext>
            </p:extLst>
          </p:nvPr>
        </p:nvGraphicFramePr>
        <p:xfrm>
          <a:off x="1620033" y="2797328"/>
          <a:ext cx="5665226" cy="4358640"/>
        </p:xfrm>
        <a:graphic>
          <a:graphicData uri="http://schemas.openxmlformats.org/drawingml/2006/table">
            <a:tbl>
              <a:tblPr firstRow="1" bandRow="1">
                <a:tableStyleId>{37CE84F3-28C3-443E-9E96-99CF82512B78}</a:tableStyleId>
              </a:tblPr>
              <a:tblGrid>
                <a:gridCol w="1605226">
                  <a:extLst>
                    <a:ext uri="{9D8B030D-6E8A-4147-A177-3AD203B41FA5}">
                      <a16:colId xmlns:a16="http://schemas.microsoft.com/office/drawing/2014/main" val="793074582"/>
                    </a:ext>
                  </a:extLst>
                </a:gridCol>
                <a:gridCol w="2246267">
                  <a:extLst>
                    <a:ext uri="{9D8B030D-6E8A-4147-A177-3AD203B41FA5}">
                      <a16:colId xmlns:a16="http://schemas.microsoft.com/office/drawing/2014/main" val="4209751471"/>
                    </a:ext>
                  </a:extLst>
                </a:gridCol>
                <a:gridCol w="1813733">
                  <a:extLst>
                    <a:ext uri="{9D8B030D-6E8A-4147-A177-3AD203B41FA5}">
                      <a16:colId xmlns:a16="http://schemas.microsoft.com/office/drawing/2014/main" val="3134141338"/>
                    </a:ext>
                  </a:extLst>
                </a:gridCol>
              </a:tblGrid>
              <a:tr h="302654">
                <a:tc>
                  <a:txBody>
                    <a:bodyPr/>
                    <a:lstStyle/>
                    <a:p>
                      <a:pPr algn="ctr"/>
                      <a:r>
                        <a:rPr lang="en-US" sz="2000" b="1" dirty="0">
                          <a:latin typeface="+mn-lt"/>
                        </a:rPr>
                        <a:t>Country</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Top viewed Genre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Total Viewers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4825706"/>
                  </a:ext>
                </a:extLst>
              </a:tr>
              <a:tr h="302654">
                <a:tc>
                  <a:txBody>
                    <a:bodyPr/>
                    <a:lstStyle/>
                    <a:p>
                      <a:pPr algn="l"/>
                      <a:r>
                        <a:rPr lang="en-US" sz="2000" b="1" dirty="0">
                          <a:latin typeface="+mn-lt"/>
                          <a:cs typeface="Calibri" panose="020F0502020204030204" pitchFamily="34" charset="0"/>
                        </a:rPr>
                        <a:t>Australia</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Sci-Fi</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220</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2582601"/>
                  </a:ext>
                </a:extLst>
              </a:tr>
              <a:tr h="302654">
                <a:tc>
                  <a:txBody>
                    <a:bodyPr/>
                    <a:lstStyle/>
                    <a:p>
                      <a:pPr algn="l"/>
                      <a:r>
                        <a:rPr lang="en-US" sz="2000" b="1" dirty="0">
                          <a:latin typeface="+mn-lt"/>
                          <a:cs typeface="Calibri" panose="020F0502020204030204" pitchFamily="34" charset="0"/>
                        </a:rPr>
                        <a:t>Brazil</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Action</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225</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1597632"/>
                  </a:ext>
                </a:extLst>
              </a:tr>
              <a:tr h="302654">
                <a:tc>
                  <a:txBody>
                    <a:bodyPr/>
                    <a:lstStyle/>
                    <a:p>
                      <a:pPr algn="l"/>
                      <a:r>
                        <a:rPr lang="en-US" sz="2000" b="1" dirty="0">
                          <a:latin typeface="+mn-lt"/>
                          <a:cs typeface="Calibri" panose="020F0502020204030204" pitchFamily="34" charset="0"/>
                        </a:rPr>
                        <a:t>Canada</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Action</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223</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277902"/>
                  </a:ext>
                </a:extLst>
              </a:tr>
              <a:tr h="302654">
                <a:tc>
                  <a:txBody>
                    <a:bodyPr/>
                    <a:lstStyle/>
                    <a:p>
                      <a:pPr algn="l"/>
                      <a:r>
                        <a:rPr lang="en-US" sz="2000" b="1" dirty="0">
                          <a:latin typeface="+mn-lt"/>
                          <a:cs typeface="Calibri" panose="020F0502020204030204" pitchFamily="34" charset="0"/>
                        </a:rPr>
                        <a:t>France</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Horror</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234</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5109295"/>
                  </a:ext>
                </a:extLst>
              </a:tr>
              <a:tr h="302654">
                <a:tc>
                  <a:txBody>
                    <a:bodyPr/>
                    <a:lstStyle/>
                    <a:p>
                      <a:pPr algn="l"/>
                      <a:r>
                        <a:rPr lang="en-US" sz="2000" b="1" dirty="0">
                          <a:latin typeface="+mn-lt"/>
                          <a:cs typeface="Calibri" panose="020F0502020204030204" pitchFamily="34" charset="0"/>
                        </a:rPr>
                        <a:t>Germany</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Documentary</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228</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4403500"/>
                  </a:ext>
                </a:extLst>
              </a:tr>
              <a:tr h="302654">
                <a:tc>
                  <a:txBody>
                    <a:bodyPr/>
                    <a:lstStyle/>
                    <a:p>
                      <a:pPr algn="l"/>
                      <a:r>
                        <a:rPr lang="en-US" sz="2000" b="1" dirty="0">
                          <a:latin typeface="+mn-lt"/>
                          <a:cs typeface="Calibri" panose="020F0502020204030204" pitchFamily="34" charset="0"/>
                        </a:rPr>
                        <a:t>India</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Romance</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230</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9285949"/>
                  </a:ext>
                </a:extLst>
              </a:tr>
              <a:tr h="302654">
                <a:tc>
                  <a:txBody>
                    <a:bodyPr/>
                    <a:lstStyle/>
                    <a:p>
                      <a:pPr algn="l"/>
                      <a:r>
                        <a:rPr lang="en-US" sz="2000" b="1" dirty="0">
                          <a:latin typeface="+mn-lt"/>
                          <a:cs typeface="Calibri" panose="020F0502020204030204" pitchFamily="34" charset="0"/>
                        </a:rPr>
                        <a:t>Japan</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Calibri" panose="020F0502020204030204" pitchFamily="34" charset="0"/>
                        </a:rPr>
                        <a:t>Romance</a:t>
                      </a:r>
                      <a:endParaRPr kumimoji="0" lang="en-IN" sz="2000" b="1" i="0" u="none" strike="noStrike" kern="1200" cap="none" spc="0" normalizeH="0" baseline="0" noProof="0" dirty="0">
                        <a:ln>
                          <a:noFill/>
                        </a:ln>
                        <a:solidFill>
                          <a:prstClr val="white"/>
                        </a:solidFill>
                        <a:effectLst/>
                        <a:uLnTx/>
                        <a:uFillTx/>
                        <a:latin typeface="Calibri"/>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220</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3407232"/>
                  </a:ext>
                </a:extLst>
              </a:tr>
              <a:tr h="302654">
                <a:tc>
                  <a:txBody>
                    <a:bodyPr/>
                    <a:lstStyle/>
                    <a:p>
                      <a:pPr algn="l"/>
                      <a:r>
                        <a:rPr lang="en-US" sz="2000" b="1" dirty="0">
                          <a:latin typeface="+mn-lt"/>
                          <a:cs typeface="Calibri" panose="020F0502020204030204" pitchFamily="34" charset="0"/>
                        </a:rPr>
                        <a:t>South Korea</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Calibri" panose="020F0502020204030204" pitchFamily="34" charset="0"/>
                        </a:rPr>
                        <a:t>Action</a:t>
                      </a:r>
                      <a:endParaRPr kumimoji="0" lang="en-IN" sz="2000" b="1" i="0" u="none" strike="noStrike" kern="1200" cap="none" spc="0" normalizeH="0" baseline="0" noProof="0" dirty="0">
                        <a:ln>
                          <a:noFill/>
                        </a:ln>
                        <a:solidFill>
                          <a:prstClr val="white"/>
                        </a:solidFill>
                        <a:effectLst/>
                        <a:uLnTx/>
                        <a:uFillTx/>
                        <a:latin typeface="Calibri"/>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215</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2823653"/>
                  </a:ext>
                </a:extLst>
              </a:tr>
              <a:tr h="302654">
                <a:tc>
                  <a:txBody>
                    <a:bodyPr/>
                    <a:lstStyle/>
                    <a:p>
                      <a:pPr algn="l"/>
                      <a:r>
                        <a:rPr lang="en-US" sz="2000" b="1" dirty="0">
                          <a:latin typeface="+mn-lt"/>
                          <a:cs typeface="Calibri" panose="020F0502020204030204" pitchFamily="34" charset="0"/>
                        </a:rPr>
                        <a:t>UK</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Thriller</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213</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0571296"/>
                  </a:ext>
                </a:extLst>
              </a:tr>
              <a:tr h="302654">
                <a:tc>
                  <a:txBody>
                    <a:bodyPr/>
                    <a:lstStyle/>
                    <a:p>
                      <a:pPr algn="l"/>
                      <a:r>
                        <a:rPr lang="en-US" sz="2000" b="1" dirty="0">
                          <a:latin typeface="+mn-lt"/>
                          <a:cs typeface="Calibri" panose="020F0502020204030204" pitchFamily="34" charset="0"/>
                        </a:rPr>
                        <a:t>USA</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Fantasy</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219</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978338"/>
                  </a:ext>
                </a:extLst>
              </a:tr>
            </a:tbl>
          </a:graphicData>
        </a:graphic>
      </p:graphicFrame>
      <p:sp>
        <p:nvSpPr>
          <p:cNvPr id="23" name="Google Shape;164;p20">
            <a:extLst>
              <a:ext uri="{FF2B5EF4-FFF2-40B4-BE49-F238E27FC236}">
                <a16:creationId xmlns:a16="http://schemas.microsoft.com/office/drawing/2014/main" id="{A32398A2-4199-CEFA-0F77-0A6976FB1445}"/>
              </a:ext>
            </a:extLst>
          </p:cNvPr>
          <p:cNvSpPr txBox="1"/>
          <p:nvPr/>
        </p:nvSpPr>
        <p:spPr>
          <a:xfrm>
            <a:off x="875157" y="7187251"/>
            <a:ext cx="6744843" cy="2677616"/>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Action genre is being on top for 3 countries followed by Romance for 2 countries which is being the most popular genre across multiple countries.</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91723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1679</TotalTime>
  <Words>2051</Words>
  <Application>Microsoft Office PowerPoint</Application>
  <PresentationFormat>Custom</PresentationFormat>
  <Paragraphs>206</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Poppins Bold</vt:lpstr>
      <vt:lpstr>Arial</vt:lpstr>
      <vt:lpstr>Wingdings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Black Modern Bold Cinema Club Presentation</dc:title>
  <dc:creator>HP</dc:creator>
  <cp:lastModifiedBy>b93669b7 Power BI</cp:lastModifiedBy>
  <cp:revision>123</cp:revision>
  <dcterms:created xsi:type="dcterms:W3CDTF">2006-08-16T00:00:00Z</dcterms:created>
  <dcterms:modified xsi:type="dcterms:W3CDTF">2025-04-14T13:04:14Z</dcterms:modified>
  <dc:identifier>DAGkgVeEMC4</dc:identifier>
</cp:coreProperties>
</file>